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webextensions/webextension1.xml" ContentType="application/vnd.ms-office.webextension+xml"/>
  <Override PartName="/ppt/webextensions/webextension2.xml" ContentType="application/vnd.ms-office.webextension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09" r:id="rId5"/>
    <p:sldId id="306" r:id="rId6"/>
    <p:sldId id="295" r:id="rId7"/>
    <p:sldId id="313" r:id="rId8"/>
    <p:sldId id="292" r:id="rId9"/>
    <p:sldId id="311" r:id="rId10"/>
    <p:sldId id="312" r:id="rId11"/>
    <p:sldId id="268" r:id="rId12"/>
    <p:sldId id="3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748C"/>
    <a:srgbClr val="F7EDE9"/>
    <a:srgbClr val="C59C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5033" autoAdjust="0"/>
  </p:normalViewPr>
  <p:slideViewPr>
    <p:cSldViewPr snapToGrid="0">
      <p:cViewPr varScale="1">
        <p:scale>
          <a:sx n="111" d="100"/>
          <a:sy n="111" d="100"/>
        </p:scale>
        <p:origin x="2226" y="96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741EE2-5C14-4B65-A743-40EBC361C716}" type="doc">
      <dgm:prSet loTypeId="urn:microsoft.com/office/officeart/2005/8/layout/bProcess4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CA"/>
        </a:p>
      </dgm:t>
    </dgm:pt>
    <dgm:pt modelId="{34E981D1-F80D-416F-96A1-EB53D27D31C0}">
      <dgm:prSet phldrT="[Text]"/>
      <dgm:spPr>
        <a:xfrm>
          <a:off x="1106736" y="1119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Brainstorm ideas</a:t>
          </a:r>
          <a:endParaRPr lang="en-CA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gm:t>
    </dgm:pt>
    <dgm:pt modelId="{D3CC5232-76A0-4889-9BB0-B9F9D63C86C4}" type="parTrans" cxnId="{8702E584-9B4B-4726-9DF2-C08A1AA19902}">
      <dgm:prSet/>
      <dgm:spPr/>
      <dgm:t>
        <a:bodyPr/>
        <a:lstStyle/>
        <a:p>
          <a:endParaRPr lang="en-CA"/>
        </a:p>
      </dgm:t>
    </dgm:pt>
    <dgm:pt modelId="{4ED725CC-EFCA-43D3-A941-1B654FA791FA}" type="sibTrans" cxnId="{8702E584-9B4B-4726-9DF2-C08A1AA19902}">
      <dgm:prSet/>
      <dgm:spPr>
        <a:xfrm rot="5400000">
          <a:off x="1272890" y="1068041"/>
          <a:ext cx="1568216" cy="189102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17DC462F-E382-45B9-AB28-C2E126247CC9}">
      <dgm:prSet phldrT="[Text]"/>
      <dgm:spPr>
        <a:xfrm>
          <a:off x="1106736" y="1576973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Finalizing Topic</a:t>
          </a:r>
          <a:endParaRPr lang="en-CA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gm:t>
    </dgm:pt>
    <dgm:pt modelId="{2D98CFB2-69FC-442F-8981-48CB272691DE}" type="parTrans" cxnId="{61CEA436-352B-448F-BE01-00EA66F82C6D}">
      <dgm:prSet/>
      <dgm:spPr/>
      <dgm:t>
        <a:bodyPr/>
        <a:lstStyle/>
        <a:p>
          <a:endParaRPr lang="en-CA"/>
        </a:p>
      </dgm:t>
    </dgm:pt>
    <dgm:pt modelId="{820E4FE6-223E-4DC3-B335-C17C911E6CF4}" type="sibTrans" cxnId="{61CEA436-352B-448F-BE01-00EA66F82C6D}">
      <dgm:prSet/>
      <dgm:spPr>
        <a:xfrm rot="5400000">
          <a:off x="1272890" y="2523023"/>
          <a:ext cx="1568216" cy="189102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516B3ADD-3339-4083-AAA5-2194E59E05E3}">
      <dgm:prSet phldrT="[Text]"/>
      <dgm:spPr>
        <a:xfrm>
          <a:off x="1106736" y="3152828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Task Allocation</a:t>
          </a:r>
        </a:p>
      </dgm:t>
    </dgm:pt>
    <dgm:pt modelId="{5712DA25-EB18-479A-965C-EA48B5153829}" type="parTrans" cxnId="{B22AE7E7-43E9-4CE3-A436-2A3F6BB3D4F5}">
      <dgm:prSet/>
      <dgm:spPr/>
      <dgm:t>
        <a:bodyPr/>
        <a:lstStyle/>
        <a:p>
          <a:endParaRPr lang="en-CA"/>
        </a:p>
      </dgm:t>
    </dgm:pt>
    <dgm:pt modelId="{601D4A9C-FEBE-481C-8EF0-452C1882D900}" type="sibTrans" cxnId="{B22AE7E7-43E9-4CE3-A436-2A3F6BB3D4F5}">
      <dgm:prSet/>
      <dgm:spPr>
        <a:xfrm>
          <a:off x="1534602" y="3694564"/>
          <a:ext cx="2786877" cy="189102"/>
        </a:xfrm>
        <a:prstGeom prst="rect">
          <a:avLst/>
        </a:prstGeom>
        <a:solidFill>
          <a:srgbClr val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94320C24-6ABF-4C0C-B0ED-EB2460597589}">
      <dgm:prSet phldrT="[Text]"/>
      <dgm:spPr>
        <a:xfrm>
          <a:off x="3901251" y="3152828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Data collection and cleansing</a:t>
          </a:r>
          <a:endParaRPr lang="en-CA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gm:t>
    </dgm:pt>
    <dgm:pt modelId="{D6110652-5477-4937-9B32-97A9EE672061}" type="parTrans" cxnId="{924A7E9F-6EEE-494C-8E5C-5AA50028CDE2}">
      <dgm:prSet/>
      <dgm:spPr/>
      <dgm:t>
        <a:bodyPr/>
        <a:lstStyle/>
        <a:p>
          <a:endParaRPr lang="en-CA"/>
        </a:p>
      </dgm:t>
    </dgm:pt>
    <dgm:pt modelId="{146D77CE-0DC1-4827-B3D3-FC94E8209EFB}" type="sibTrans" cxnId="{924A7E9F-6EEE-494C-8E5C-5AA50028CDE2}">
      <dgm:prSet/>
      <dgm:spPr>
        <a:xfrm rot="16200000">
          <a:off x="4125523" y="2587460"/>
          <a:ext cx="1568216" cy="189102"/>
        </a:xfrm>
        <a:prstGeom prst="rect">
          <a:avLst/>
        </a:prstGeom>
        <a:solidFill>
          <a:srgbClr val="000000"/>
        </a:solidFill>
        <a:ln>
          <a:solidFill>
            <a:schemeClr val="bg1"/>
          </a:solidFill>
        </a:ln>
        <a:effectLst/>
      </dgm:spPr>
      <dgm:t>
        <a:bodyPr/>
        <a:lstStyle/>
        <a:p>
          <a:endParaRPr lang="en-CA"/>
        </a:p>
      </dgm:t>
    </dgm:pt>
    <dgm:pt modelId="{736C5C71-6ECF-48BC-9F5C-55B91DDE6167}">
      <dgm:prSet phldrT="[Text]"/>
      <dgm:spPr>
        <a:xfrm>
          <a:off x="3901251" y="1119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Machine Learning Model</a:t>
          </a:r>
        </a:p>
      </dgm:t>
    </dgm:pt>
    <dgm:pt modelId="{0F3F36D2-8EC6-4B25-97D2-F2AE35865B41}" type="parTrans" cxnId="{A70A85CB-C1CC-49AA-BC98-54F875631CD9}">
      <dgm:prSet/>
      <dgm:spPr/>
      <dgm:t>
        <a:bodyPr/>
        <a:lstStyle/>
        <a:p>
          <a:endParaRPr lang="en-CA"/>
        </a:p>
      </dgm:t>
    </dgm:pt>
    <dgm:pt modelId="{3E198E70-59FA-4658-A813-392B629B74B9}" type="sibTrans" cxnId="{A70A85CB-C1CC-49AA-BC98-54F875631CD9}">
      <dgm:prSet/>
      <dgm:spPr>
        <a:xfrm>
          <a:off x="4311866" y="490167"/>
          <a:ext cx="2786877" cy="189102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58CC8DB1-7A17-4E3A-9FF4-9439F0A071D7}">
      <dgm:prSet phldrT="[Text]"/>
      <dgm:spPr>
        <a:xfrm>
          <a:off x="6695766" y="1119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HTML and CSS</a:t>
          </a:r>
        </a:p>
      </dgm:t>
    </dgm:pt>
    <dgm:pt modelId="{ABDE487A-8FAE-44EC-89BC-8D948992F59B}" type="parTrans" cxnId="{1735DCEC-BA56-4338-BC7B-B5D85A58D737}">
      <dgm:prSet/>
      <dgm:spPr/>
      <dgm:t>
        <a:bodyPr/>
        <a:lstStyle/>
        <a:p>
          <a:endParaRPr lang="en-CA"/>
        </a:p>
      </dgm:t>
    </dgm:pt>
    <dgm:pt modelId="{1FC98FB2-A202-4A2F-AE96-CB89B70C617D}" type="sibTrans" cxnId="{1735DCEC-BA56-4338-BC7B-B5D85A58D737}">
      <dgm:prSet/>
      <dgm:spPr>
        <a:xfrm rot="5400000">
          <a:off x="6907524" y="1068043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527847B4-2DBB-4030-99B5-FBFDE156B57D}">
      <dgm:prSet phldrT="[Text]"/>
      <dgm:spPr>
        <a:xfrm>
          <a:off x="6695766" y="1576973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Consolidate Contribution</a:t>
          </a:r>
          <a:endParaRPr lang="en-CA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gm:t>
    </dgm:pt>
    <dgm:pt modelId="{65AF33FA-D399-403A-B2A2-56BAD4D03418}" type="parTrans" cxnId="{9098D4EB-41EC-46C7-A871-F2EB102DEE3F}">
      <dgm:prSet/>
      <dgm:spPr/>
      <dgm:t>
        <a:bodyPr/>
        <a:lstStyle/>
        <a:p>
          <a:endParaRPr lang="en-CA"/>
        </a:p>
      </dgm:t>
    </dgm:pt>
    <dgm:pt modelId="{6C6862B6-693E-47A2-90A4-BC060CC1390D}" type="sibTrans" cxnId="{9098D4EB-41EC-46C7-A871-F2EB102DEE3F}">
      <dgm:prSet/>
      <dgm:spPr>
        <a:xfrm rot="5400000">
          <a:off x="6905046" y="2523023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555EAC0C-0F69-4FD2-8DFE-68F876081605}">
      <dgm:prSet phldrT="[Text]"/>
      <dgm:spPr>
        <a:xfrm>
          <a:off x="6695766" y="3152828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Final Review</a:t>
          </a:r>
        </a:p>
      </dgm:t>
    </dgm:pt>
    <dgm:pt modelId="{8A523C9A-1317-4644-9745-D9C38A1275BD}" type="parTrans" cxnId="{C067270B-10F9-4CE7-9D8E-4524E96C13D5}">
      <dgm:prSet/>
      <dgm:spPr/>
      <dgm:t>
        <a:bodyPr/>
        <a:lstStyle/>
        <a:p>
          <a:endParaRPr lang="en-CA"/>
        </a:p>
      </dgm:t>
    </dgm:pt>
    <dgm:pt modelId="{F38E058B-238D-4872-9311-354C5B5BDB3A}" type="sibTrans" cxnId="{C067270B-10F9-4CE7-9D8E-4524E96C13D5}">
      <dgm:prSet/>
      <dgm:spPr/>
      <dgm:t>
        <a:bodyPr/>
        <a:lstStyle/>
        <a:p>
          <a:endParaRPr lang="en-CA"/>
        </a:p>
      </dgm:t>
    </dgm:pt>
    <dgm:pt modelId="{75CFB05E-E763-43CA-BEE5-B28614FBD6C7}">
      <dgm:prSet phldrT="[Text]"/>
      <dgm:spPr>
        <a:xfrm>
          <a:off x="3901251" y="1576973"/>
          <a:ext cx="2101139" cy="1260683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CA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Power BI</a:t>
          </a:r>
        </a:p>
      </dgm:t>
    </dgm:pt>
    <dgm:pt modelId="{BC0387C9-B3C2-440E-8F0D-8759924BCA1B}" type="sibTrans" cxnId="{253F1188-F21F-40AE-92CB-F3D9F3653644}">
      <dgm:prSet/>
      <dgm:spPr>
        <a:xfrm rot="16200000">
          <a:off x="4125523" y="954809"/>
          <a:ext cx="1568216" cy="189102"/>
        </a:xfrm>
        <a:prstGeom prst="rect">
          <a:avLst/>
        </a:prstGeom>
        <a:solidFill>
          <a:srgbClr val="000000"/>
        </a:solidFill>
        <a:ln>
          <a:noFill/>
        </a:ln>
        <a:effectLst/>
      </dgm:spPr>
      <dgm:t>
        <a:bodyPr/>
        <a:lstStyle/>
        <a:p>
          <a:endParaRPr lang="en-CA"/>
        </a:p>
      </dgm:t>
    </dgm:pt>
    <dgm:pt modelId="{9D646A05-986D-4DB5-8EB9-2CD1173C1C08}" type="parTrans" cxnId="{253F1188-F21F-40AE-92CB-F3D9F3653644}">
      <dgm:prSet/>
      <dgm:spPr/>
      <dgm:t>
        <a:bodyPr/>
        <a:lstStyle/>
        <a:p>
          <a:endParaRPr lang="en-CA"/>
        </a:p>
      </dgm:t>
    </dgm:pt>
    <dgm:pt modelId="{86EFBB1F-D99C-4A09-83D5-B358B79BEF2E}" type="pres">
      <dgm:prSet presAssocID="{5B741EE2-5C14-4B65-A743-40EBC361C716}" presName="Name0" presStyleCnt="0">
        <dgm:presLayoutVars>
          <dgm:dir/>
          <dgm:resizeHandles/>
        </dgm:presLayoutVars>
      </dgm:prSet>
      <dgm:spPr/>
    </dgm:pt>
    <dgm:pt modelId="{E1D55A65-1B25-4C73-8547-40A5A0473400}" type="pres">
      <dgm:prSet presAssocID="{34E981D1-F80D-416F-96A1-EB53D27D31C0}" presName="compNode" presStyleCnt="0"/>
      <dgm:spPr/>
    </dgm:pt>
    <dgm:pt modelId="{F95DBB6E-0F56-4BD8-83AC-1CF3E698BEA7}" type="pres">
      <dgm:prSet presAssocID="{34E981D1-F80D-416F-96A1-EB53D27D31C0}" presName="dummyConnPt" presStyleCnt="0"/>
      <dgm:spPr/>
    </dgm:pt>
    <dgm:pt modelId="{EE333210-795F-4AE4-8AFE-80A8156BAF49}" type="pres">
      <dgm:prSet presAssocID="{34E981D1-F80D-416F-96A1-EB53D27D31C0}" presName="node" presStyleLbl="node1" presStyleIdx="0" presStyleCnt="9">
        <dgm:presLayoutVars>
          <dgm:bulletEnabled val="1"/>
        </dgm:presLayoutVars>
      </dgm:prSet>
      <dgm:spPr/>
    </dgm:pt>
    <dgm:pt modelId="{72BB134C-623B-43AB-B4EA-D0A71D905399}" type="pres">
      <dgm:prSet presAssocID="{4ED725CC-EFCA-43D3-A941-1B654FA791FA}" presName="sibTrans" presStyleLbl="bgSibTrans2D1" presStyleIdx="0" presStyleCnt="8" custLinFactNeighborX="33555" custLinFactNeighborY="34406"/>
      <dgm:spPr/>
    </dgm:pt>
    <dgm:pt modelId="{64910FF1-6FD7-4247-A242-18E227DEB515}" type="pres">
      <dgm:prSet presAssocID="{17DC462F-E382-45B9-AB28-C2E126247CC9}" presName="compNode" presStyleCnt="0"/>
      <dgm:spPr/>
    </dgm:pt>
    <dgm:pt modelId="{EBC8D0EC-9E59-4655-9950-C211892EF086}" type="pres">
      <dgm:prSet presAssocID="{17DC462F-E382-45B9-AB28-C2E126247CC9}" presName="dummyConnPt" presStyleCnt="0"/>
      <dgm:spPr/>
    </dgm:pt>
    <dgm:pt modelId="{2012901E-CFE7-452F-B45D-F5FD55F43CCE}" type="pres">
      <dgm:prSet presAssocID="{17DC462F-E382-45B9-AB28-C2E126247CC9}" presName="node" presStyleLbl="node1" presStyleIdx="1" presStyleCnt="9">
        <dgm:presLayoutVars>
          <dgm:bulletEnabled val="1"/>
        </dgm:presLayoutVars>
      </dgm:prSet>
      <dgm:spPr/>
    </dgm:pt>
    <dgm:pt modelId="{C9547DBF-9A8E-466C-B522-33F3D2502501}" type="pres">
      <dgm:prSet presAssocID="{820E4FE6-223E-4DC3-B335-C17C911E6CF4}" presName="sibTrans" presStyleLbl="bgSibTrans2D1" presStyleIdx="1" presStyleCnt="8" custLinFactNeighborX="33555" custLinFactNeighborY="-29513"/>
      <dgm:spPr/>
    </dgm:pt>
    <dgm:pt modelId="{31423F7F-821A-45C3-AF4E-8716FB02CE26}" type="pres">
      <dgm:prSet presAssocID="{516B3ADD-3339-4083-AAA5-2194E59E05E3}" presName="compNode" presStyleCnt="0"/>
      <dgm:spPr/>
    </dgm:pt>
    <dgm:pt modelId="{F7B3BADC-C903-443A-A83A-22C71CE9B459}" type="pres">
      <dgm:prSet presAssocID="{516B3ADD-3339-4083-AAA5-2194E59E05E3}" presName="dummyConnPt" presStyleCnt="0"/>
      <dgm:spPr/>
    </dgm:pt>
    <dgm:pt modelId="{D481F940-4BF3-4BE4-BBA8-C77B14055CD1}" type="pres">
      <dgm:prSet presAssocID="{516B3ADD-3339-4083-AAA5-2194E59E05E3}" presName="node" presStyleLbl="node1" presStyleIdx="2" presStyleCnt="9">
        <dgm:presLayoutVars>
          <dgm:bulletEnabled val="1"/>
        </dgm:presLayoutVars>
      </dgm:prSet>
      <dgm:spPr/>
    </dgm:pt>
    <dgm:pt modelId="{D2CB8DB6-C44C-45E6-B35D-6FBC9F079051}" type="pres">
      <dgm:prSet presAssocID="{601D4A9C-FEBE-481C-8EF0-452C1882D900}" presName="sibTrans" presStyleLbl="bgSibTrans2D1" presStyleIdx="2" presStyleCnt="8" custLinFactY="73347" custLinFactNeighborY="100000"/>
      <dgm:spPr/>
    </dgm:pt>
    <dgm:pt modelId="{1FB5CCE5-9730-4ECE-A59E-AA37833FCF93}" type="pres">
      <dgm:prSet presAssocID="{94320C24-6ABF-4C0C-B0ED-EB2460597589}" presName="compNode" presStyleCnt="0"/>
      <dgm:spPr/>
    </dgm:pt>
    <dgm:pt modelId="{6B32976C-5123-428B-8CEE-9B797E760050}" type="pres">
      <dgm:prSet presAssocID="{94320C24-6ABF-4C0C-B0ED-EB2460597589}" presName="dummyConnPt" presStyleCnt="0"/>
      <dgm:spPr/>
    </dgm:pt>
    <dgm:pt modelId="{B294B290-151A-487E-8722-F3F28445D762}" type="pres">
      <dgm:prSet presAssocID="{94320C24-6ABF-4C0C-B0ED-EB2460597589}" presName="node" presStyleLbl="node1" presStyleIdx="3" presStyleCnt="9">
        <dgm:presLayoutVars>
          <dgm:bulletEnabled val="1"/>
        </dgm:presLayoutVars>
      </dgm:prSet>
      <dgm:spPr/>
    </dgm:pt>
    <dgm:pt modelId="{0BF5520E-05F0-4D2E-8580-1F148073D4E3}" type="pres">
      <dgm:prSet presAssocID="{146D77CE-0DC1-4827-B3D3-FC94E8209EFB}" presName="sibTrans" presStyleLbl="bgSibTrans2D1" presStyleIdx="3" presStyleCnt="8" custAng="10865308" custFlipVert="1" custFlipHor="1" custScaleX="38996" custScaleY="109194" custLinFactY="38161" custLinFactNeighborX="44942" custLinFactNeighborY="100000"/>
      <dgm:spPr/>
    </dgm:pt>
    <dgm:pt modelId="{C77BFDCB-7C93-4090-AA11-A033EBED0946}" type="pres">
      <dgm:prSet presAssocID="{75CFB05E-E763-43CA-BEE5-B28614FBD6C7}" presName="compNode" presStyleCnt="0"/>
      <dgm:spPr/>
    </dgm:pt>
    <dgm:pt modelId="{F5881209-635C-4B25-B918-F946D8CB838B}" type="pres">
      <dgm:prSet presAssocID="{75CFB05E-E763-43CA-BEE5-B28614FBD6C7}" presName="dummyConnPt" presStyleCnt="0"/>
      <dgm:spPr/>
    </dgm:pt>
    <dgm:pt modelId="{0062D96B-76B9-43C3-968F-2370782DCBB2}" type="pres">
      <dgm:prSet presAssocID="{75CFB05E-E763-43CA-BEE5-B28614FBD6C7}" presName="node" presStyleLbl="node1" presStyleIdx="4" presStyleCnt="9" custLinFactNeighborX="-1374" custLinFactNeighborY="3877">
        <dgm:presLayoutVars>
          <dgm:bulletEnabled val="1"/>
        </dgm:presLayoutVars>
      </dgm:prSet>
      <dgm:spPr/>
    </dgm:pt>
    <dgm:pt modelId="{FB0734E7-9158-44BE-A51C-80DFD2341692}" type="pres">
      <dgm:prSet presAssocID="{BC0387C9-B3C2-440E-8F0D-8759924BCA1B}" presName="sibTrans" presStyleLbl="bgSibTrans2D1" presStyleIdx="4" presStyleCnt="8" custAng="21435915" custLinFactNeighborX="43968" custLinFactNeighborY="-7752"/>
      <dgm:spPr/>
    </dgm:pt>
    <dgm:pt modelId="{88A05DF9-E27D-4B9D-A894-CD4F63366B5D}" type="pres">
      <dgm:prSet presAssocID="{736C5C71-6ECF-48BC-9F5C-55B91DDE6167}" presName="compNode" presStyleCnt="0"/>
      <dgm:spPr/>
    </dgm:pt>
    <dgm:pt modelId="{EF1686A3-3BC5-4434-8011-B43E23DB6DB1}" type="pres">
      <dgm:prSet presAssocID="{736C5C71-6ECF-48BC-9F5C-55B91DDE6167}" presName="dummyConnPt" presStyleCnt="0"/>
      <dgm:spPr/>
    </dgm:pt>
    <dgm:pt modelId="{1364B5BA-FB21-4D87-BE91-F8C7CC8CF987}" type="pres">
      <dgm:prSet presAssocID="{736C5C71-6ECF-48BC-9F5C-55B91DDE6167}" presName="node" presStyleLbl="node1" presStyleIdx="5" presStyleCnt="9" custLinFactNeighborX="2492" custLinFactNeighborY="-89">
        <dgm:presLayoutVars>
          <dgm:bulletEnabled val="1"/>
        </dgm:presLayoutVars>
      </dgm:prSet>
      <dgm:spPr/>
    </dgm:pt>
    <dgm:pt modelId="{6C379CBF-EF42-47FB-9607-967D0AC56C9B}" type="pres">
      <dgm:prSet presAssocID="{3E198E70-59FA-4658-A813-392B629B74B9}" presName="sibTrans" presStyleLbl="bgSibTrans2D1" presStyleIdx="5" presStyleCnt="8" custLinFactY="45485" custLinFactNeighborX="-619" custLinFactNeighborY="100000"/>
      <dgm:spPr/>
    </dgm:pt>
    <dgm:pt modelId="{D2C0F5D7-13FC-480A-B0DC-38563A13BEE5}" type="pres">
      <dgm:prSet presAssocID="{58CC8DB1-7A17-4E3A-9FF4-9439F0A071D7}" presName="compNode" presStyleCnt="0"/>
      <dgm:spPr/>
    </dgm:pt>
    <dgm:pt modelId="{525A3CF3-9F80-41BB-B1BD-F26CF13731A0}" type="pres">
      <dgm:prSet presAssocID="{58CC8DB1-7A17-4E3A-9FF4-9439F0A071D7}" presName="dummyConnPt" presStyleCnt="0"/>
      <dgm:spPr/>
    </dgm:pt>
    <dgm:pt modelId="{F6AE1F08-185E-4767-BE8E-54E473C8066B}" type="pres">
      <dgm:prSet presAssocID="{58CC8DB1-7A17-4E3A-9FF4-9439F0A071D7}" presName="node" presStyleLbl="node1" presStyleIdx="6" presStyleCnt="9">
        <dgm:presLayoutVars>
          <dgm:bulletEnabled val="1"/>
        </dgm:presLayoutVars>
      </dgm:prSet>
      <dgm:spPr/>
    </dgm:pt>
    <dgm:pt modelId="{9BC9F6EA-D799-4AFD-AFFA-52436976D473}" type="pres">
      <dgm:prSet presAssocID="{1FC98FB2-A202-4A2F-AE96-CB89B70C617D}" presName="sibTrans" presStyleLbl="bgSibTrans2D1" presStyleIdx="6" presStyleCnt="8" custLinFactNeighborX="36463" custLinFactNeighborY="34407"/>
      <dgm:spPr/>
    </dgm:pt>
    <dgm:pt modelId="{ED709FA2-DF8E-4C79-A5FE-803E8644E00C}" type="pres">
      <dgm:prSet presAssocID="{527847B4-2DBB-4030-99B5-FBFDE156B57D}" presName="compNode" presStyleCnt="0"/>
      <dgm:spPr/>
    </dgm:pt>
    <dgm:pt modelId="{FED6B1F5-BEE3-4929-83B7-8EBF3CF6541C}" type="pres">
      <dgm:prSet presAssocID="{527847B4-2DBB-4030-99B5-FBFDE156B57D}" presName="dummyConnPt" presStyleCnt="0"/>
      <dgm:spPr/>
    </dgm:pt>
    <dgm:pt modelId="{F8798AB2-94C2-4B1E-87AD-BACA14930E55}" type="pres">
      <dgm:prSet presAssocID="{527847B4-2DBB-4030-99B5-FBFDE156B57D}" presName="node" presStyleLbl="node1" presStyleIdx="7" presStyleCnt="9" custLinFactNeighborX="-1374" custLinFactNeighborY="-3054">
        <dgm:presLayoutVars>
          <dgm:bulletEnabled val="1"/>
        </dgm:presLayoutVars>
      </dgm:prSet>
      <dgm:spPr/>
    </dgm:pt>
    <dgm:pt modelId="{1CA80E6D-347E-4F04-9600-BC32EF44935D}" type="pres">
      <dgm:prSet presAssocID="{6C6862B6-693E-47A2-90A4-BC060CC1390D}" presName="sibTrans" presStyleLbl="bgSibTrans2D1" presStyleIdx="7" presStyleCnt="8" custLinFactNeighborX="36305" custLinFactNeighborY="-29513"/>
      <dgm:spPr/>
    </dgm:pt>
    <dgm:pt modelId="{3DD5D1F0-8944-4A45-9370-3DCCD4994247}" type="pres">
      <dgm:prSet presAssocID="{555EAC0C-0F69-4FD2-8DFE-68F876081605}" presName="compNode" presStyleCnt="0"/>
      <dgm:spPr/>
    </dgm:pt>
    <dgm:pt modelId="{6DD17A21-BA53-4D6C-BDF4-9C96F211E1A3}" type="pres">
      <dgm:prSet presAssocID="{555EAC0C-0F69-4FD2-8DFE-68F876081605}" presName="dummyConnPt" presStyleCnt="0"/>
      <dgm:spPr/>
    </dgm:pt>
    <dgm:pt modelId="{0737418E-2215-41A0-8901-BAA976903581}" type="pres">
      <dgm:prSet presAssocID="{555EAC0C-0F69-4FD2-8DFE-68F876081605}" presName="node" presStyleLbl="node1" presStyleIdx="8" presStyleCnt="9">
        <dgm:presLayoutVars>
          <dgm:bulletEnabled val="1"/>
        </dgm:presLayoutVars>
      </dgm:prSet>
      <dgm:spPr/>
    </dgm:pt>
  </dgm:ptLst>
  <dgm:cxnLst>
    <dgm:cxn modelId="{37EDD106-7DE3-4639-BE48-761536387262}" type="presOf" srcId="{601D4A9C-FEBE-481C-8EF0-452C1882D900}" destId="{D2CB8DB6-C44C-45E6-B35D-6FBC9F079051}" srcOrd="0" destOrd="0" presId="urn:microsoft.com/office/officeart/2005/8/layout/bProcess4"/>
    <dgm:cxn modelId="{C067270B-10F9-4CE7-9D8E-4524E96C13D5}" srcId="{5B741EE2-5C14-4B65-A743-40EBC361C716}" destId="{555EAC0C-0F69-4FD2-8DFE-68F876081605}" srcOrd="8" destOrd="0" parTransId="{8A523C9A-1317-4644-9745-D9C38A1275BD}" sibTransId="{F38E058B-238D-4872-9311-354C5B5BDB3A}"/>
    <dgm:cxn modelId="{8C8B6C14-74FE-4C29-B48D-A6367154E72E}" type="presOf" srcId="{75CFB05E-E763-43CA-BEE5-B28614FBD6C7}" destId="{0062D96B-76B9-43C3-968F-2370782DCBB2}" srcOrd="0" destOrd="0" presId="urn:microsoft.com/office/officeart/2005/8/layout/bProcess4"/>
    <dgm:cxn modelId="{828BAE1F-E3C9-47A7-8A8E-63056BB23D20}" type="presOf" srcId="{BC0387C9-B3C2-440E-8F0D-8759924BCA1B}" destId="{FB0734E7-9158-44BE-A51C-80DFD2341692}" srcOrd="0" destOrd="0" presId="urn:microsoft.com/office/officeart/2005/8/layout/bProcess4"/>
    <dgm:cxn modelId="{0962B72B-FC10-467C-BF19-F3FF22E678A1}" type="presOf" srcId="{1FC98FB2-A202-4A2F-AE96-CB89B70C617D}" destId="{9BC9F6EA-D799-4AFD-AFFA-52436976D473}" srcOrd="0" destOrd="0" presId="urn:microsoft.com/office/officeart/2005/8/layout/bProcess4"/>
    <dgm:cxn modelId="{61CEA436-352B-448F-BE01-00EA66F82C6D}" srcId="{5B741EE2-5C14-4B65-A743-40EBC361C716}" destId="{17DC462F-E382-45B9-AB28-C2E126247CC9}" srcOrd="1" destOrd="0" parTransId="{2D98CFB2-69FC-442F-8981-48CB272691DE}" sibTransId="{820E4FE6-223E-4DC3-B335-C17C911E6CF4}"/>
    <dgm:cxn modelId="{D6D3733D-6A6A-4870-B6D4-69E90734FB0C}" type="presOf" srcId="{6C6862B6-693E-47A2-90A4-BC060CC1390D}" destId="{1CA80E6D-347E-4F04-9600-BC32EF44935D}" srcOrd="0" destOrd="0" presId="urn:microsoft.com/office/officeart/2005/8/layout/bProcess4"/>
    <dgm:cxn modelId="{A5B91E40-2775-42D9-B8FE-C40E543A798B}" type="presOf" srcId="{5B741EE2-5C14-4B65-A743-40EBC361C716}" destId="{86EFBB1F-D99C-4A09-83D5-B358B79BEF2E}" srcOrd="0" destOrd="0" presId="urn:microsoft.com/office/officeart/2005/8/layout/bProcess4"/>
    <dgm:cxn modelId="{9F907141-7692-437F-9F99-C77319E64761}" type="presOf" srcId="{736C5C71-6ECF-48BC-9F5C-55B91DDE6167}" destId="{1364B5BA-FB21-4D87-BE91-F8C7CC8CF987}" srcOrd="0" destOrd="0" presId="urn:microsoft.com/office/officeart/2005/8/layout/bProcess4"/>
    <dgm:cxn modelId="{8ADACB4A-1DF5-45F4-8495-889FCFAAAB7C}" type="presOf" srcId="{3E198E70-59FA-4658-A813-392B629B74B9}" destId="{6C379CBF-EF42-47FB-9607-967D0AC56C9B}" srcOrd="0" destOrd="0" presId="urn:microsoft.com/office/officeart/2005/8/layout/bProcess4"/>
    <dgm:cxn modelId="{CCDCFF53-B621-4785-8211-A78B1DFA99DA}" type="presOf" srcId="{94320C24-6ABF-4C0C-B0ED-EB2460597589}" destId="{B294B290-151A-487E-8722-F3F28445D762}" srcOrd="0" destOrd="0" presId="urn:microsoft.com/office/officeart/2005/8/layout/bProcess4"/>
    <dgm:cxn modelId="{A902A67F-EDFD-4A39-BF5D-B7599A79EC73}" type="presOf" srcId="{516B3ADD-3339-4083-AAA5-2194E59E05E3}" destId="{D481F940-4BF3-4BE4-BBA8-C77B14055CD1}" srcOrd="0" destOrd="0" presId="urn:microsoft.com/office/officeart/2005/8/layout/bProcess4"/>
    <dgm:cxn modelId="{8702E584-9B4B-4726-9DF2-C08A1AA19902}" srcId="{5B741EE2-5C14-4B65-A743-40EBC361C716}" destId="{34E981D1-F80D-416F-96A1-EB53D27D31C0}" srcOrd="0" destOrd="0" parTransId="{D3CC5232-76A0-4889-9BB0-B9F9D63C86C4}" sibTransId="{4ED725CC-EFCA-43D3-A941-1B654FA791FA}"/>
    <dgm:cxn modelId="{253F1188-F21F-40AE-92CB-F3D9F3653644}" srcId="{5B741EE2-5C14-4B65-A743-40EBC361C716}" destId="{75CFB05E-E763-43CA-BEE5-B28614FBD6C7}" srcOrd="4" destOrd="0" parTransId="{9D646A05-986D-4DB5-8EB9-2CD1173C1C08}" sibTransId="{BC0387C9-B3C2-440E-8F0D-8759924BCA1B}"/>
    <dgm:cxn modelId="{61FFAC8C-723F-42D5-A41A-C83C6EEB924C}" type="presOf" srcId="{820E4FE6-223E-4DC3-B335-C17C911E6CF4}" destId="{C9547DBF-9A8E-466C-B522-33F3D2502501}" srcOrd="0" destOrd="0" presId="urn:microsoft.com/office/officeart/2005/8/layout/bProcess4"/>
    <dgm:cxn modelId="{924A7E9F-6EEE-494C-8E5C-5AA50028CDE2}" srcId="{5B741EE2-5C14-4B65-A743-40EBC361C716}" destId="{94320C24-6ABF-4C0C-B0ED-EB2460597589}" srcOrd="3" destOrd="0" parTransId="{D6110652-5477-4937-9B32-97A9EE672061}" sibTransId="{146D77CE-0DC1-4827-B3D3-FC94E8209EFB}"/>
    <dgm:cxn modelId="{4A4BE5B1-BD23-4A47-8E45-88AC82063F7D}" type="presOf" srcId="{34E981D1-F80D-416F-96A1-EB53D27D31C0}" destId="{EE333210-795F-4AE4-8AFE-80A8156BAF49}" srcOrd="0" destOrd="0" presId="urn:microsoft.com/office/officeart/2005/8/layout/bProcess4"/>
    <dgm:cxn modelId="{B29339BE-B5E6-46E6-B14E-99FDC5E7BB70}" type="presOf" srcId="{4ED725CC-EFCA-43D3-A941-1B654FA791FA}" destId="{72BB134C-623B-43AB-B4EA-D0A71D905399}" srcOrd="0" destOrd="0" presId="urn:microsoft.com/office/officeart/2005/8/layout/bProcess4"/>
    <dgm:cxn modelId="{E8C08CC2-5721-4ED1-941E-FC3EEE8FC4D8}" type="presOf" srcId="{17DC462F-E382-45B9-AB28-C2E126247CC9}" destId="{2012901E-CFE7-452F-B45D-F5FD55F43CCE}" srcOrd="0" destOrd="0" presId="urn:microsoft.com/office/officeart/2005/8/layout/bProcess4"/>
    <dgm:cxn modelId="{105BCBCA-C732-453F-8F89-A4B4DCC6A7AD}" type="presOf" srcId="{527847B4-2DBB-4030-99B5-FBFDE156B57D}" destId="{F8798AB2-94C2-4B1E-87AD-BACA14930E55}" srcOrd="0" destOrd="0" presId="urn:microsoft.com/office/officeart/2005/8/layout/bProcess4"/>
    <dgm:cxn modelId="{A70A85CB-C1CC-49AA-BC98-54F875631CD9}" srcId="{5B741EE2-5C14-4B65-A743-40EBC361C716}" destId="{736C5C71-6ECF-48BC-9F5C-55B91DDE6167}" srcOrd="5" destOrd="0" parTransId="{0F3F36D2-8EC6-4B25-97D2-F2AE35865B41}" sibTransId="{3E198E70-59FA-4658-A813-392B629B74B9}"/>
    <dgm:cxn modelId="{E01908DF-38EC-4784-AC23-A89EE91852DC}" type="presOf" srcId="{555EAC0C-0F69-4FD2-8DFE-68F876081605}" destId="{0737418E-2215-41A0-8901-BAA976903581}" srcOrd="0" destOrd="0" presId="urn:microsoft.com/office/officeart/2005/8/layout/bProcess4"/>
    <dgm:cxn modelId="{B938E1E1-5442-4ECF-9D28-AA587673EDE9}" type="presOf" srcId="{58CC8DB1-7A17-4E3A-9FF4-9439F0A071D7}" destId="{F6AE1F08-185E-4767-BE8E-54E473C8066B}" srcOrd="0" destOrd="0" presId="urn:microsoft.com/office/officeart/2005/8/layout/bProcess4"/>
    <dgm:cxn modelId="{B22AE7E7-43E9-4CE3-A436-2A3F6BB3D4F5}" srcId="{5B741EE2-5C14-4B65-A743-40EBC361C716}" destId="{516B3ADD-3339-4083-AAA5-2194E59E05E3}" srcOrd="2" destOrd="0" parTransId="{5712DA25-EB18-479A-965C-EA48B5153829}" sibTransId="{601D4A9C-FEBE-481C-8EF0-452C1882D900}"/>
    <dgm:cxn modelId="{9098D4EB-41EC-46C7-A871-F2EB102DEE3F}" srcId="{5B741EE2-5C14-4B65-A743-40EBC361C716}" destId="{527847B4-2DBB-4030-99B5-FBFDE156B57D}" srcOrd="7" destOrd="0" parTransId="{65AF33FA-D399-403A-B2A2-56BAD4D03418}" sibTransId="{6C6862B6-693E-47A2-90A4-BC060CC1390D}"/>
    <dgm:cxn modelId="{1735DCEC-BA56-4338-BC7B-B5D85A58D737}" srcId="{5B741EE2-5C14-4B65-A743-40EBC361C716}" destId="{58CC8DB1-7A17-4E3A-9FF4-9439F0A071D7}" srcOrd="6" destOrd="0" parTransId="{ABDE487A-8FAE-44EC-89BC-8D948992F59B}" sibTransId="{1FC98FB2-A202-4A2F-AE96-CB89B70C617D}"/>
    <dgm:cxn modelId="{59A9F4F2-EE18-474F-880F-8A471D22B3CB}" type="presOf" srcId="{146D77CE-0DC1-4827-B3D3-FC94E8209EFB}" destId="{0BF5520E-05F0-4D2E-8580-1F148073D4E3}" srcOrd="0" destOrd="0" presId="urn:microsoft.com/office/officeart/2005/8/layout/bProcess4"/>
    <dgm:cxn modelId="{67486C98-460B-4EB8-A630-D805A22D2084}" type="presParOf" srcId="{86EFBB1F-D99C-4A09-83D5-B358B79BEF2E}" destId="{E1D55A65-1B25-4C73-8547-40A5A0473400}" srcOrd="0" destOrd="0" presId="urn:microsoft.com/office/officeart/2005/8/layout/bProcess4"/>
    <dgm:cxn modelId="{73DB27FA-CC16-4401-B47F-8721FDDB549F}" type="presParOf" srcId="{E1D55A65-1B25-4C73-8547-40A5A0473400}" destId="{F95DBB6E-0F56-4BD8-83AC-1CF3E698BEA7}" srcOrd="0" destOrd="0" presId="urn:microsoft.com/office/officeart/2005/8/layout/bProcess4"/>
    <dgm:cxn modelId="{407C050F-BE95-453F-9A43-04C678997915}" type="presParOf" srcId="{E1D55A65-1B25-4C73-8547-40A5A0473400}" destId="{EE333210-795F-4AE4-8AFE-80A8156BAF49}" srcOrd="1" destOrd="0" presId="urn:microsoft.com/office/officeart/2005/8/layout/bProcess4"/>
    <dgm:cxn modelId="{A4A2C61A-2879-4D31-90CD-B413CE7B81B4}" type="presParOf" srcId="{86EFBB1F-D99C-4A09-83D5-B358B79BEF2E}" destId="{72BB134C-623B-43AB-B4EA-D0A71D905399}" srcOrd="1" destOrd="0" presId="urn:microsoft.com/office/officeart/2005/8/layout/bProcess4"/>
    <dgm:cxn modelId="{75CF1052-D883-45E6-A21B-B5AE35FBFFC5}" type="presParOf" srcId="{86EFBB1F-D99C-4A09-83D5-B358B79BEF2E}" destId="{64910FF1-6FD7-4247-A242-18E227DEB515}" srcOrd="2" destOrd="0" presId="urn:microsoft.com/office/officeart/2005/8/layout/bProcess4"/>
    <dgm:cxn modelId="{1F7B659A-9F14-4C20-900A-D92E6B6E895E}" type="presParOf" srcId="{64910FF1-6FD7-4247-A242-18E227DEB515}" destId="{EBC8D0EC-9E59-4655-9950-C211892EF086}" srcOrd="0" destOrd="0" presId="urn:microsoft.com/office/officeart/2005/8/layout/bProcess4"/>
    <dgm:cxn modelId="{6FB6B17F-F846-481C-8631-C6B383EBE492}" type="presParOf" srcId="{64910FF1-6FD7-4247-A242-18E227DEB515}" destId="{2012901E-CFE7-452F-B45D-F5FD55F43CCE}" srcOrd="1" destOrd="0" presId="urn:microsoft.com/office/officeart/2005/8/layout/bProcess4"/>
    <dgm:cxn modelId="{A630092D-B7B1-4A2C-BF5E-0E2D821AADFC}" type="presParOf" srcId="{86EFBB1F-D99C-4A09-83D5-B358B79BEF2E}" destId="{C9547DBF-9A8E-466C-B522-33F3D2502501}" srcOrd="3" destOrd="0" presId="urn:microsoft.com/office/officeart/2005/8/layout/bProcess4"/>
    <dgm:cxn modelId="{C4561A43-905F-4C6E-BB9F-7BC04606E52A}" type="presParOf" srcId="{86EFBB1F-D99C-4A09-83D5-B358B79BEF2E}" destId="{31423F7F-821A-45C3-AF4E-8716FB02CE26}" srcOrd="4" destOrd="0" presId="urn:microsoft.com/office/officeart/2005/8/layout/bProcess4"/>
    <dgm:cxn modelId="{8F021E5C-F5DB-4EE6-BA1E-688875651839}" type="presParOf" srcId="{31423F7F-821A-45C3-AF4E-8716FB02CE26}" destId="{F7B3BADC-C903-443A-A83A-22C71CE9B459}" srcOrd="0" destOrd="0" presId="urn:microsoft.com/office/officeart/2005/8/layout/bProcess4"/>
    <dgm:cxn modelId="{9F6F9879-65C0-4A57-B564-6BFF96FD7C71}" type="presParOf" srcId="{31423F7F-821A-45C3-AF4E-8716FB02CE26}" destId="{D481F940-4BF3-4BE4-BBA8-C77B14055CD1}" srcOrd="1" destOrd="0" presId="urn:microsoft.com/office/officeart/2005/8/layout/bProcess4"/>
    <dgm:cxn modelId="{BD032A1C-39F4-479C-BBF4-CCAC1BCBE932}" type="presParOf" srcId="{86EFBB1F-D99C-4A09-83D5-B358B79BEF2E}" destId="{D2CB8DB6-C44C-45E6-B35D-6FBC9F079051}" srcOrd="5" destOrd="0" presId="urn:microsoft.com/office/officeart/2005/8/layout/bProcess4"/>
    <dgm:cxn modelId="{867FCFAD-865E-4BDE-8CE4-E253AD7EFB92}" type="presParOf" srcId="{86EFBB1F-D99C-4A09-83D5-B358B79BEF2E}" destId="{1FB5CCE5-9730-4ECE-A59E-AA37833FCF93}" srcOrd="6" destOrd="0" presId="urn:microsoft.com/office/officeart/2005/8/layout/bProcess4"/>
    <dgm:cxn modelId="{52220BF0-8C8B-4CC7-9FF8-DE7622FC4B40}" type="presParOf" srcId="{1FB5CCE5-9730-4ECE-A59E-AA37833FCF93}" destId="{6B32976C-5123-428B-8CEE-9B797E760050}" srcOrd="0" destOrd="0" presId="urn:microsoft.com/office/officeart/2005/8/layout/bProcess4"/>
    <dgm:cxn modelId="{81A28936-E0A5-4F31-A3F7-32EE679DFFFE}" type="presParOf" srcId="{1FB5CCE5-9730-4ECE-A59E-AA37833FCF93}" destId="{B294B290-151A-487E-8722-F3F28445D762}" srcOrd="1" destOrd="0" presId="urn:microsoft.com/office/officeart/2005/8/layout/bProcess4"/>
    <dgm:cxn modelId="{F2082DFC-D51B-4A26-A3D3-56B5854908D3}" type="presParOf" srcId="{86EFBB1F-D99C-4A09-83D5-B358B79BEF2E}" destId="{0BF5520E-05F0-4D2E-8580-1F148073D4E3}" srcOrd="7" destOrd="0" presId="urn:microsoft.com/office/officeart/2005/8/layout/bProcess4"/>
    <dgm:cxn modelId="{3E48E71F-1CB5-4359-9E2A-F211281E28A2}" type="presParOf" srcId="{86EFBB1F-D99C-4A09-83D5-B358B79BEF2E}" destId="{C77BFDCB-7C93-4090-AA11-A033EBED0946}" srcOrd="8" destOrd="0" presId="urn:microsoft.com/office/officeart/2005/8/layout/bProcess4"/>
    <dgm:cxn modelId="{7EB54789-6E16-44AC-BC99-D06CBB59B7A4}" type="presParOf" srcId="{C77BFDCB-7C93-4090-AA11-A033EBED0946}" destId="{F5881209-635C-4B25-B918-F946D8CB838B}" srcOrd="0" destOrd="0" presId="urn:microsoft.com/office/officeart/2005/8/layout/bProcess4"/>
    <dgm:cxn modelId="{16BD9B4A-752C-4582-9706-16742AEDF982}" type="presParOf" srcId="{C77BFDCB-7C93-4090-AA11-A033EBED0946}" destId="{0062D96B-76B9-43C3-968F-2370782DCBB2}" srcOrd="1" destOrd="0" presId="urn:microsoft.com/office/officeart/2005/8/layout/bProcess4"/>
    <dgm:cxn modelId="{3687C606-68B4-478B-BB4B-4DAB591698DF}" type="presParOf" srcId="{86EFBB1F-D99C-4A09-83D5-B358B79BEF2E}" destId="{FB0734E7-9158-44BE-A51C-80DFD2341692}" srcOrd="9" destOrd="0" presId="urn:microsoft.com/office/officeart/2005/8/layout/bProcess4"/>
    <dgm:cxn modelId="{800E0954-7C69-43C6-994E-E3645C07786C}" type="presParOf" srcId="{86EFBB1F-D99C-4A09-83D5-B358B79BEF2E}" destId="{88A05DF9-E27D-4B9D-A894-CD4F63366B5D}" srcOrd="10" destOrd="0" presId="urn:microsoft.com/office/officeart/2005/8/layout/bProcess4"/>
    <dgm:cxn modelId="{48E92DCD-1767-4EB1-B9A3-F15C0DFFA7F4}" type="presParOf" srcId="{88A05DF9-E27D-4B9D-A894-CD4F63366B5D}" destId="{EF1686A3-3BC5-4434-8011-B43E23DB6DB1}" srcOrd="0" destOrd="0" presId="urn:microsoft.com/office/officeart/2005/8/layout/bProcess4"/>
    <dgm:cxn modelId="{374405B5-FFD9-4A98-852E-6724C25F7E59}" type="presParOf" srcId="{88A05DF9-E27D-4B9D-A894-CD4F63366B5D}" destId="{1364B5BA-FB21-4D87-BE91-F8C7CC8CF987}" srcOrd="1" destOrd="0" presId="urn:microsoft.com/office/officeart/2005/8/layout/bProcess4"/>
    <dgm:cxn modelId="{93F24CEF-CAFC-4D54-9264-746C17840D75}" type="presParOf" srcId="{86EFBB1F-D99C-4A09-83D5-B358B79BEF2E}" destId="{6C379CBF-EF42-47FB-9607-967D0AC56C9B}" srcOrd="11" destOrd="0" presId="urn:microsoft.com/office/officeart/2005/8/layout/bProcess4"/>
    <dgm:cxn modelId="{DCEE5D65-D153-4903-A203-CAE6E5594D9A}" type="presParOf" srcId="{86EFBB1F-D99C-4A09-83D5-B358B79BEF2E}" destId="{D2C0F5D7-13FC-480A-B0DC-38563A13BEE5}" srcOrd="12" destOrd="0" presId="urn:microsoft.com/office/officeart/2005/8/layout/bProcess4"/>
    <dgm:cxn modelId="{31206CC2-2EE0-4826-818B-EA66B903D106}" type="presParOf" srcId="{D2C0F5D7-13FC-480A-B0DC-38563A13BEE5}" destId="{525A3CF3-9F80-41BB-B1BD-F26CF13731A0}" srcOrd="0" destOrd="0" presId="urn:microsoft.com/office/officeart/2005/8/layout/bProcess4"/>
    <dgm:cxn modelId="{257A56C8-6FC8-4411-A56F-BB223531E770}" type="presParOf" srcId="{D2C0F5D7-13FC-480A-B0DC-38563A13BEE5}" destId="{F6AE1F08-185E-4767-BE8E-54E473C8066B}" srcOrd="1" destOrd="0" presId="urn:microsoft.com/office/officeart/2005/8/layout/bProcess4"/>
    <dgm:cxn modelId="{735095AC-C8B1-4B7D-A394-F516F66EC87D}" type="presParOf" srcId="{86EFBB1F-D99C-4A09-83D5-B358B79BEF2E}" destId="{9BC9F6EA-D799-4AFD-AFFA-52436976D473}" srcOrd="13" destOrd="0" presId="urn:microsoft.com/office/officeart/2005/8/layout/bProcess4"/>
    <dgm:cxn modelId="{E66DBA91-11F4-409C-8EDD-4C3C39377476}" type="presParOf" srcId="{86EFBB1F-D99C-4A09-83D5-B358B79BEF2E}" destId="{ED709FA2-DF8E-4C79-A5FE-803E8644E00C}" srcOrd="14" destOrd="0" presId="urn:microsoft.com/office/officeart/2005/8/layout/bProcess4"/>
    <dgm:cxn modelId="{E506195C-3D49-417D-A3BE-D9B7481D7CC4}" type="presParOf" srcId="{ED709FA2-DF8E-4C79-A5FE-803E8644E00C}" destId="{FED6B1F5-BEE3-4929-83B7-8EBF3CF6541C}" srcOrd="0" destOrd="0" presId="urn:microsoft.com/office/officeart/2005/8/layout/bProcess4"/>
    <dgm:cxn modelId="{E16765C7-A9EB-4042-B445-69DE497F3CF2}" type="presParOf" srcId="{ED709FA2-DF8E-4C79-A5FE-803E8644E00C}" destId="{F8798AB2-94C2-4B1E-87AD-BACA14930E55}" srcOrd="1" destOrd="0" presId="urn:microsoft.com/office/officeart/2005/8/layout/bProcess4"/>
    <dgm:cxn modelId="{8568F874-8894-49EB-AD34-CF126C00103B}" type="presParOf" srcId="{86EFBB1F-D99C-4A09-83D5-B358B79BEF2E}" destId="{1CA80E6D-347E-4F04-9600-BC32EF44935D}" srcOrd="15" destOrd="0" presId="urn:microsoft.com/office/officeart/2005/8/layout/bProcess4"/>
    <dgm:cxn modelId="{FA30E26F-489F-445A-91EF-075218F09780}" type="presParOf" srcId="{86EFBB1F-D99C-4A09-83D5-B358B79BEF2E}" destId="{3DD5D1F0-8944-4A45-9370-3DCCD4994247}" srcOrd="16" destOrd="0" presId="urn:microsoft.com/office/officeart/2005/8/layout/bProcess4"/>
    <dgm:cxn modelId="{8008BD18-A9C5-4D9E-A7B4-CCF11DE76A6E}" type="presParOf" srcId="{3DD5D1F0-8944-4A45-9370-3DCCD4994247}" destId="{6DD17A21-BA53-4D6C-BDF4-9C96F211E1A3}" srcOrd="0" destOrd="0" presId="urn:microsoft.com/office/officeart/2005/8/layout/bProcess4"/>
    <dgm:cxn modelId="{2794BAB3-5DF8-49F0-BEC9-7532876ABCAB}" type="presParOf" srcId="{3DD5D1F0-8944-4A45-9370-3DCCD4994247}" destId="{0737418E-2215-41A0-8901-BAA976903581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BB134C-623B-43AB-B4EA-D0A71D905399}">
      <dsp:nvSpPr>
        <dsp:cNvPr id="0" name=""/>
        <dsp:cNvSpPr/>
      </dsp:nvSpPr>
      <dsp:spPr>
        <a:xfrm rot="5400000">
          <a:off x="1258266" y="1100815"/>
          <a:ext cx="1614857" cy="194708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E333210-795F-4AE4-8AFE-80A8156BAF49}">
      <dsp:nvSpPr>
        <dsp:cNvPr id="0" name=""/>
        <dsp:cNvSpPr/>
      </dsp:nvSpPr>
      <dsp:spPr>
        <a:xfrm>
          <a:off x="1087284" y="2335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Brainstorm ideas</a:t>
          </a:r>
          <a:endParaRPr lang="en-CA" sz="2200" kern="1200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sp:txBody>
      <dsp:txXfrm>
        <a:off x="1125303" y="40354"/>
        <a:ext cx="2087394" cy="1222021"/>
      </dsp:txXfrm>
    </dsp:sp>
    <dsp:sp modelId="{C9547DBF-9A8E-466C-B522-33F3D2502501}">
      <dsp:nvSpPr>
        <dsp:cNvPr id="0" name=""/>
        <dsp:cNvSpPr/>
      </dsp:nvSpPr>
      <dsp:spPr>
        <a:xfrm rot="5400000">
          <a:off x="1258266" y="2598933"/>
          <a:ext cx="1614857" cy="194708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012901E-CFE7-452F-B45D-F5FD55F43CCE}">
      <dsp:nvSpPr>
        <dsp:cNvPr id="0" name=""/>
        <dsp:cNvSpPr/>
      </dsp:nvSpPr>
      <dsp:spPr>
        <a:xfrm>
          <a:off x="1087284" y="1624909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Finalizing Topic</a:t>
          </a:r>
          <a:endParaRPr lang="en-CA" sz="2200" kern="1200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sp:txBody>
      <dsp:txXfrm>
        <a:off x="1125303" y="1662928"/>
        <a:ext cx="2087394" cy="1222021"/>
      </dsp:txXfrm>
    </dsp:sp>
    <dsp:sp modelId="{D2CB8DB6-C44C-45E6-B35D-6FBC9F079051}">
      <dsp:nvSpPr>
        <dsp:cNvPr id="0" name=""/>
        <dsp:cNvSpPr/>
      </dsp:nvSpPr>
      <dsp:spPr>
        <a:xfrm>
          <a:off x="1527687" y="3805207"/>
          <a:ext cx="2869647" cy="194708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481F940-4BF3-4BE4-BBA8-C77B14055CD1}">
      <dsp:nvSpPr>
        <dsp:cNvPr id="0" name=""/>
        <dsp:cNvSpPr/>
      </dsp:nvSpPr>
      <dsp:spPr>
        <a:xfrm>
          <a:off x="1087284" y="3247483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Task Allocation</a:t>
          </a:r>
        </a:p>
      </dsp:txBody>
      <dsp:txXfrm>
        <a:off x="1125303" y="3285502"/>
        <a:ext cx="2087394" cy="1222021"/>
      </dsp:txXfrm>
    </dsp:sp>
    <dsp:sp modelId="{0BF5520E-05F0-4D2E-8580-1F148073D4E3}">
      <dsp:nvSpPr>
        <dsp:cNvPr id="0" name=""/>
        <dsp:cNvSpPr/>
      </dsp:nvSpPr>
      <dsp:spPr>
        <a:xfrm rot="5400000" flipH="1" flipV="1">
          <a:off x="4784482" y="2941621"/>
          <a:ext cx="610214" cy="212610"/>
        </a:xfrm>
        <a:prstGeom prst="rect">
          <a:avLst/>
        </a:prstGeom>
        <a:solidFill>
          <a:srgbClr val="000000"/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94B290-151A-487E-8722-F3F28445D762}">
      <dsp:nvSpPr>
        <dsp:cNvPr id="0" name=""/>
        <dsp:cNvSpPr/>
      </dsp:nvSpPr>
      <dsp:spPr>
        <a:xfrm>
          <a:off x="3964649" y="3247483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Data collection and cleansing</a:t>
          </a:r>
          <a:endParaRPr lang="en-CA" sz="2200" kern="1200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sp:txBody>
      <dsp:txXfrm>
        <a:off x="4002668" y="3285502"/>
        <a:ext cx="2087394" cy="1222021"/>
      </dsp:txXfrm>
    </dsp:sp>
    <dsp:sp modelId="{FB0734E7-9158-44BE-A51C-80DFD2341692}">
      <dsp:nvSpPr>
        <dsp:cNvPr id="0" name=""/>
        <dsp:cNvSpPr/>
      </dsp:nvSpPr>
      <dsp:spPr>
        <a:xfrm rot="16200000">
          <a:off x="4314355" y="1045244"/>
          <a:ext cx="1672101" cy="194708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062D96B-76B9-43C3-968F-2370782DCBB2}">
      <dsp:nvSpPr>
        <dsp:cNvPr id="0" name=""/>
        <dsp:cNvSpPr/>
      </dsp:nvSpPr>
      <dsp:spPr>
        <a:xfrm>
          <a:off x="3934923" y="1675235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Power BI</a:t>
          </a:r>
        </a:p>
      </dsp:txBody>
      <dsp:txXfrm>
        <a:off x="3972942" y="1713254"/>
        <a:ext cx="2087394" cy="1222021"/>
      </dsp:txXfrm>
    </dsp:sp>
    <dsp:sp modelId="{6C379CBF-EF42-47FB-9607-967D0AC56C9B}">
      <dsp:nvSpPr>
        <dsp:cNvPr id="0" name=""/>
        <dsp:cNvSpPr/>
      </dsp:nvSpPr>
      <dsp:spPr>
        <a:xfrm rot="1410">
          <a:off x="4441535" y="505231"/>
          <a:ext cx="2815735" cy="194708"/>
        </a:xfrm>
        <a:prstGeom prst="rect">
          <a:avLst/>
        </a:prstGeom>
        <a:solidFill>
          <a:sysClr val="windowText" lastClr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364B5BA-FB21-4D87-BE91-F8C7CC8CF987}">
      <dsp:nvSpPr>
        <dsp:cNvPr id="0" name=""/>
        <dsp:cNvSpPr/>
      </dsp:nvSpPr>
      <dsp:spPr>
        <a:xfrm>
          <a:off x="4018562" y="1180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Machine Learning Model</a:t>
          </a:r>
        </a:p>
      </dsp:txBody>
      <dsp:txXfrm>
        <a:off x="4056581" y="39199"/>
        <a:ext cx="2087394" cy="1222021"/>
      </dsp:txXfrm>
    </dsp:sp>
    <dsp:sp modelId="{9BC9F6EA-D799-4AFD-AFFA-52436976D473}">
      <dsp:nvSpPr>
        <dsp:cNvPr id="0" name=""/>
        <dsp:cNvSpPr/>
      </dsp:nvSpPr>
      <dsp:spPr>
        <a:xfrm rot="5464865">
          <a:off x="7050421" y="1080996"/>
          <a:ext cx="1575494" cy="194708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6AE1F08-185E-4767-BE8E-54E473C8066B}">
      <dsp:nvSpPr>
        <dsp:cNvPr id="0" name=""/>
        <dsp:cNvSpPr/>
      </dsp:nvSpPr>
      <dsp:spPr>
        <a:xfrm>
          <a:off x="6842014" y="2335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HTML and CSS</a:t>
          </a:r>
        </a:p>
      </dsp:txBody>
      <dsp:txXfrm>
        <a:off x="6880033" y="40354"/>
        <a:ext cx="2087394" cy="1222021"/>
      </dsp:txXfrm>
    </dsp:sp>
    <dsp:sp modelId="{1CA80E6D-347E-4F04-9600-BC32EF44935D}">
      <dsp:nvSpPr>
        <dsp:cNvPr id="0" name=""/>
        <dsp:cNvSpPr/>
      </dsp:nvSpPr>
      <dsp:spPr>
        <a:xfrm rot="5346382">
          <a:off x="7034627" y="2581041"/>
          <a:ext cx="1658560" cy="194708"/>
        </a:xfrm>
        <a:prstGeom prst="rect">
          <a:avLst/>
        </a:prstGeom>
        <a:solidFill>
          <a:srgbClr val="0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8798AB2-94C2-4B1E-87AD-BACA14930E55}">
      <dsp:nvSpPr>
        <dsp:cNvPr id="0" name=""/>
        <dsp:cNvSpPr/>
      </dsp:nvSpPr>
      <dsp:spPr>
        <a:xfrm>
          <a:off x="6812288" y="1585266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Consolidate Contribution</a:t>
          </a:r>
          <a:endParaRPr lang="en-CA" sz="2200" kern="1200" dirty="0">
            <a:solidFill>
              <a:sysClr val="window" lastClr="FFFFFF"/>
            </a:solidFill>
            <a:latin typeface="Univers"/>
            <a:ea typeface="+mn-ea"/>
            <a:cs typeface="+mn-cs"/>
          </a:endParaRPr>
        </a:p>
      </dsp:txBody>
      <dsp:txXfrm>
        <a:off x="6850307" y="1623285"/>
        <a:ext cx="2087394" cy="1222021"/>
      </dsp:txXfrm>
    </dsp:sp>
    <dsp:sp modelId="{0737418E-2215-41A0-8901-BAA976903581}">
      <dsp:nvSpPr>
        <dsp:cNvPr id="0" name=""/>
        <dsp:cNvSpPr/>
      </dsp:nvSpPr>
      <dsp:spPr>
        <a:xfrm>
          <a:off x="6842014" y="3247483"/>
          <a:ext cx="2163432" cy="1298059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solidFill>
                <a:sysClr val="window" lastClr="FFFFFF"/>
              </a:solidFill>
              <a:latin typeface="Univers"/>
              <a:ea typeface="+mn-ea"/>
              <a:cs typeface="+mn-cs"/>
            </a:rPr>
            <a:t>Final Review</a:t>
          </a:r>
        </a:p>
      </dsp:txBody>
      <dsp:txXfrm>
        <a:off x="6880033" y="3285502"/>
        <a:ext cx="2087394" cy="12220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6/13/2023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svg>
</file>

<file path=ppt/media/image14.jfif>
</file>

<file path=ppt/media/image15.jpg>
</file>

<file path=ppt/media/image16.jfif>
</file>

<file path=ppt/media/image17.jp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6/13/2023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1200" b="1" dirty="0"/>
              <a:t>What Machine learning model is best to predict customer churn best ?</a:t>
            </a:r>
          </a:p>
          <a:p>
            <a:endParaRPr lang="en-CA" sz="12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1200" b="1" dirty="0"/>
              <a:t>Which features have most weight in determining customer churn rate ?</a:t>
            </a:r>
          </a:p>
          <a:p>
            <a:endParaRPr lang="en-CA" sz="12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1200" b="1" dirty="0"/>
              <a:t>What patterns have in type of service has emerged and most common in customers that have churned ?</a:t>
            </a:r>
          </a:p>
          <a:p>
            <a:endParaRPr lang="en-CA" sz="12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1200" b="1" dirty="0"/>
              <a:t>Is there any patterns/preferences in customer churn based on the type of service provided ?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488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jpg"/><Relationship Id="rId4" Type="http://schemas.openxmlformats.org/officeDocument/2006/relationships/image" Target="../media/image16.jf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microsoft.com/office/2011/relationships/webextension" Target="../webextensions/webextension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6540" y="260402"/>
            <a:ext cx="5322770" cy="2319168"/>
          </a:xfrm>
        </p:spPr>
        <p:txBody>
          <a:bodyPr>
            <a:normAutofit/>
          </a:bodyPr>
          <a:lstStyle/>
          <a:p>
            <a:r>
              <a:rPr lang="en-US" b="1" dirty="0"/>
              <a:t>Telecommunication Churn Prediction</a:t>
            </a:r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9750" y="4278431"/>
            <a:ext cx="3232250" cy="176386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600" b="1" dirty="0"/>
              <a:t>Presented By: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Adam Tuor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Aditya Parmar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Gurpreet  Dhameja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Jasper Bowen Pang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1600" b="1" dirty="0"/>
              <a:t>Marco Teh</a:t>
            </a:r>
          </a:p>
        </p:txBody>
      </p:sp>
      <p:pic>
        <p:nvPicPr>
          <p:cNvPr id="16" name="Picture Placeholder 15" descr="photo of 2 men drawing a graph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6074" y="1349982"/>
            <a:ext cx="4573838" cy="4158035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80182" y="5730706"/>
            <a:ext cx="4114800" cy="365125"/>
          </a:xfrm>
        </p:spPr>
        <p:txBody>
          <a:bodyPr/>
          <a:lstStyle/>
          <a:p>
            <a:pPr algn="r"/>
            <a:r>
              <a:rPr lang="en-ZA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pic>
        <p:nvPicPr>
          <p:cNvPr id="27" name="Picture Placeholder 26" descr="A picture containing graphics, screenshot, electric blue, font&#10;&#10;Description automatically generated">
            <a:extLst>
              <a:ext uri="{FF2B5EF4-FFF2-40B4-BE49-F238E27FC236}">
                <a16:creationId xmlns:a16="http://schemas.microsoft.com/office/drawing/2014/main" id="{1133468D-89F9-7B82-BF7A-15A3F46CC1D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l="1108" r="1108"/>
          <a:stretch>
            <a:fillRect/>
          </a:stretch>
        </p:blipFill>
        <p:spPr>
          <a:xfrm>
            <a:off x="7029812" y="1172832"/>
            <a:ext cx="3862618" cy="3951179"/>
          </a:xfrm>
          <a:noFill/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EFA88A84-A98D-077A-4564-5E827EFDA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9570" y="988540"/>
            <a:ext cx="4086225" cy="841375"/>
          </a:xfrm>
        </p:spPr>
        <p:txBody>
          <a:bodyPr>
            <a:noAutofit/>
          </a:bodyPr>
          <a:lstStyle/>
          <a:p>
            <a:r>
              <a:rPr lang="en-US" sz="3200" b="1" dirty="0"/>
              <a:t>Agenda: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33F60C-3D7E-2457-DEAC-16E0533C5FD7}"/>
              </a:ext>
            </a:extLst>
          </p:cNvPr>
          <p:cNvSpPr txBox="1"/>
          <p:nvPr/>
        </p:nvSpPr>
        <p:spPr>
          <a:xfrm>
            <a:off x="1299570" y="1409483"/>
            <a:ext cx="565374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Project Overview w/ Questions to Ask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Dataset Terminology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Data Insights (powered by Power BI)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Machine Learning Modeling &amp; Implementation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CA" sz="20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CA" sz="2000" b="1" dirty="0"/>
              <a:t>Demo Display  </a:t>
            </a:r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8" name="Picture 27" descr="A picture containing text, cartoon, illustration, design&#10;&#10;Description automatically generated">
            <a:extLst>
              <a:ext uri="{FF2B5EF4-FFF2-40B4-BE49-F238E27FC236}">
                <a16:creationId xmlns:a16="http://schemas.microsoft.com/office/drawing/2014/main" id="{AB6DCD69-CD95-2C14-D60B-7283758DC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76" y="3200983"/>
            <a:ext cx="5496031" cy="2959613"/>
          </a:xfrm>
          <a:prstGeom prst="rect">
            <a:avLst/>
          </a:prstGeom>
        </p:spPr>
      </p:pic>
      <p:pic>
        <p:nvPicPr>
          <p:cNvPr id="30" name="Graphic 29" descr="Bar graph with upward trend outline">
            <a:extLst>
              <a:ext uri="{FF2B5EF4-FFF2-40B4-BE49-F238E27FC236}">
                <a16:creationId xmlns:a16="http://schemas.microsoft.com/office/drawing/2014/main" id="{B7DCC513-A730-0AC0-C92F-6C4618F659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79782" y="87002"/>
            <a:ext cx="1220804" cy="122080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B9B0C46-A7F1-9F3D-F3EE-D9C4AC6DAE70}"/>
              </a:ext>
            </a:extLst>
          </p:cNvPr>
          <p:cNvSpPr txBox="1">
            <a:spLocks/>
          </p:cNvSpPr>
          <p:nvPr/>
        </p:nvSpPr>
        <p:spPr>
          <a:xfrm>
            <a:off x="1040077" y="887182"/>
            <a:ext cx="4234955" cy="841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b="1" dirty="0"/>
              <a:t>Project Overview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7811C8E-70ED-278C-A94D-CEE05B28BE5F}"/>
              </a:ext>
            </a:extLst>
          </p:cNvPr>
          <p:cNvSpPr txBox="1">
            <a:spLocks/>
          </p:cNvSpPr>
          <p:nvPr/>
        </p:nvSpPr>
        <p:spPr>
          <a:xfrm>
            <a:off x="5303332" y="1391574"/>
            <a:ext cx="5700136" cy="465726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The percentage of customers who close their subscription with current internet service provider in any given period.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2900" i="1" u="sng" dirty="0">
                <a:latin typeface="+mj-lt"/>
                <a:cs typeface="Arial" panose="020B0604020202020204" pitchFamily="34" charset="0"/>
              </a:rPr>
              <a:t>-&gt; A high churn rate means you are not able to retain client.</a:t>
            </a:r>
          </a:p>
          <a:p>
            <a:pPr lvl="1">
              <a:lnSpc>
                <a:spcPct val="120000"/>
              </a:lnSpc>
            </a:pPr>
            <a:endParaRPr lang="en-US" sz="2900" i="1" u="sng" dirty="0">
              <a:latin typeface="+mj-lt"/>
              <a:cs typeface="Arial" panose="020B0604020202020204" pitchFamily="34" charset="0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The goal of our project -&gt; predict if a person it’s likely going to churn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q"/>
            </a:pPr>
            <a:endParaRPr lang="en-US" sz="2900" dirty="0">
              <a:latin typeface="+mj-lt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Questions to ask: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- What does the demographic of our dataset look like?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- Is there any patterns/preferences in customer churn  based on the type of service provided ?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>
                <a:latin typeface="+mj-lt"/>
                <a:cs typeface="Arial" panose="020B0604020202020204" pitchFamily="34" charset="0"/>
              </a:rPr>
              <a:t>- What Machine learning model is best to predict customer churn rate ?</a:t>
            </a:r>
          </a:p>
          <a:p>
            <a:pPr marL="0" indent="0">
              <a:buNone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800" i="1" dirty="0">
              <a:latin typeface="+mj-lt"/>
            </a:endParaRPr>
          </a:p>
          <a:p>
            <a:pPr marL="0" indent="0">
              <a:buNone/>
            </a:pPr>
            <a:endParaRPr lang="en-US" sz="1800" i="1" dirty="0">
              <a:latin typeface="+mj-lt"/>
            </a:endParaRPr>
          </a:p>
          <a:p>
            <a:pPr marL="0" indent="0">
              <a:buNone/>
            </a:pPr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506EC-11D8-01B3-43AA-C0D72D2AB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Dataset Terminology</a:t>
            </a:r>
          </a:p>
        </p:txBody>
      </p:sp>
      <p:pic>
        <p:nvPicPr>
          <p:cNvPr id="20" name="Picture Placeholder 19" descr="Graphical user interface&#10;&#10;Description automatically generated">
            <a:extLst>
              <a:ext uri="{FF2B5EF4-FFF2-40B4-BE49-F238E27FC236}">
                <a16:creationId xmlns:a16="http://schemas.microsoft.com/office/drawing/2014/main" id="{EE3FB8A6-2D81-BCD4-7100-F75C8073268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26748" r="26748"/>
          <a:stretch>
            <a:fillRect/>
          </a:stretch>
        </p:blipFill>
        <p:spPr>
          <a:xfrm>
            <a:off x="838200" y="1557655"/>
            <a:ext cx="2103217" cy="301752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CD43D-DF52-32C4-4B1C-7F2343030B2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7882" y="4954770"/>
            <a:ext cx="2103438" cy="274320"/>
          </a:xfrm>
        </p:spPr>
        <p:txBody>
          <a:bodyPr/>
          <a:lstStyle/>
          <a:p>
            <a:r>
              <a:rPr lang="en-CA" dirty="0"/>
              <a:t>Tenure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3FC391-3821-C7CE-5CAB-F421C0276D2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882" y="5299869"/>
            <a:ext cx="2103438" cy="274320"/>
          </a:xfrm>
        </p:spPr>
        <p:txBody>
          <a:bodyPr/>
          <a:lstStyle/>
          <a:p>
            <a:r>
              <a:rPr lang="en-CA" dirty="0"/>
              <a:t>Number of months the customer has stayed with the company/provider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F42E33-EF98-D046-561C-7E2DF45E535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726653" y="4919741"/>
            <a:ext cx="2103438" cy="274320"/>
          </a:xfrm>
        </p:spPr>
        <p:txBody>
          <a:bodyPr/>
          <a:lstStyle/>
          <a:p>
            <a:r>
              <a:rPr lang="en-CA" dirty="0"/>
              <a:t>DSL </a:t>
            </a:r>
          </a:p>
          <a:p>
            <a:r>
              <a:rPr lang="en-CA" dirty="0"/>
              <a:t>(</a:t>
            </a:r>
            <a:r>
              <a:rPr lang="en-US" dirty="0"/>
              <a:t>Digital Subscriber Line</a:t>
            </a:r>
            <a:r>
              <a:rPr lang="en-CA" dirty="0"/>
              <a:t>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3011488-D653-B8B4-779C-86B91EE6A9F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42519" y="5538151"/>
            <a:ext cx="2273248" cy="274320"/>
          </a:xfrm>
        </p:spPr>
        <p:txBody>
          <a:bodyPr/>
          <a:lstStyle/>
          <a:p>
            <a:r>
              <a:rPr lang="en-US" dirty="0"/>
              <a:t>A technology for the high-speed transmission of digital information over standard phone lines.</a:t>
            </a:r>
            <a:endParaRPr lang="en-CA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6593219-9D30-DDBB-EEAF-62CFE9D4C67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45886" y="4949997"/>
            <a:ext cx="2103438" cy="274320"/>
          </a:xfrm>
        </p:spPr>
        <p:txBody>
          <a:bodyPr/>
          <a:lstStyle/>
          <a:p>
            <a:r>
              <a:rPr lang="en-CA" dirty="0"/>
              <a:t>Fiber Optic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0AA1A4-CB70-9877-134F-B6F37DD5C34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274647" y="5286766"/>
            <a:ext cx="2660792" cy="274320"/>
          </a:xfrm>
        </p:spPr>
        <p:txBody>
          <a:bodyPr/>
          <a:lstStyle/>
          <a:p>
            <a:r>
              <a:rPr lang="en-US" dirty="0"/>
              <a:t>Fiber-optic communication is a method of transmitting information from one place to another by sending pulses of infrared or visible light through an optical fiber.</a:t>
            </a:r>
            <a:endParaRPr lang="en-CA" dirty="0"/>
          </a:p>
        </p:txBody>
      </p:sp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F7B2A96A-2BAB-64F9-C71E-1F8707F56FAB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/>
          <a:srcRect l="15150" r="15150"/>
          <a:stretch/>
        </p:blipFill>
        <p:spPr>
          <a:xfrm>
            <a:off x="9248775" y="1557338"/>
            <a:ext cx="2103438" cy="3017837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7246F69-EC94-8633-8C29-6008A2E75C6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249094" y="4949997"/>
            <a:ext cx="2103438" cy="274320"/>
          </a:xfrm>
        </p:spPr>
        <p:txBody>
          <a:bodyPr/>
          <a:lstStyle/>
          <a:p>
            <a:r>
              <a:rPr lang="en-CA" dirty="0"/>
              <a:t>Telecom Churn Rate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BE1BB44-59ED-1B5C-AEAD-B2CA6F72BD5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49094" y="5324343"/>
            <a:ext cx="2103438" cy="274320"/>
          </a:xfrm>
        </p:spPr>
        <p:txBody>
          <a:bodyPr/>
          <a:lstStyle/>
          <a:p>
            <a:r>
              <a:rPr lang="en-US" dirty="0"/>
              <a:t>Customers who stop using services provided by subscriber-based services companies</a:t>
            </a:r>
            <a:endParaRPr lang="en-CA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9A5F8038-C748-1481-4EA5-85A460F70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4</a:t>
            </a:fld>
            <a:endParaRPr lang="en-US" dirty="0"/>
          </a:p>
        </p:txBody>
      </p: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B7F78CCE-3DD0-E222-2440-3EC2569EA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58367" y="6492875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pic>
        <p:nvPicPr>
          <p:cNvPr id="25" name="Picture Placeholder 21" descr="A close-up of a syringe with a liquid in it&#10;&#10;Description automatically generated with low confidence">
            <a:extLst>
              <a:ext uri="{FF2B5EF4-FFF2-40B4-BE49-F238E27FC236}">
                <a16:creationId xmlns:a16="http://schemas.microsoft.com/office/drawing/2014/main" id="{0FB18B87-0AB0-A777-68AD-2EAD981BADE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26775" r="26775"/>
          <a:stretch>
            <a:fillRect/>
          </a:stretch>
        </p:blipFill>
        <p:spPr>
          <a:xfrm>
            <a:off x="6445250" y="1557338"/>
            <a:ext cx="2103438" cy="3017837"/>
          </a:xfrm>
        </p:spPr>
      </p:pic>
      <p:pic>
        <p:nvPicPr>
          <p:cNvPr id="35" name="Picture Placeholder 34" descr="A picture containing indoor&#10;&#10;Description automatically generated">
            <a:extLst>
              <a:ext uri="{FF2B5EF4-FFF2-40B4-BE49-F238E27FC236}">
                <a16:creationId xmlns:a16="http://schemas.microsoft.com/office/drawing/2014/main" id="{32BCE0BC-DADB-DA30-E753-5D6BCB1EB3D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26767" r="26767"/>
          <a:stretch>
            <a:fillRect/>
          </a:stretch>
        </p:blipFill>
        <p:spPr>
          <a:xfrm>
            <a:off x="3641406" y="1557655"/>
            <a:ext cx="2103120" cy="3017520"/>
          </a:xfrm>
        </p:spPr>
      </p:pic>
    </p:spTree>
    <p:extLst>
      <p:ext uri="{BB962C8B-B14F-4D97-AF65-F5344CB8AC3E}">
        <p14:creationId xmlns:p14="http://schemas.microsoft.com/office/powerpoint/2010/main" val="243899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868" y="360519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Process and Decision Making: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64BDA-6240-43FA-897D-C5284AC3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8B8BB26A-3DAB-96C5-B475-238C575929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3743016"/>
              </p:ext>
            </p:extLst>
          </p:nvPr>
        </p:nvGraphicFramePr>
        <p:xfrm>
          <a:off x="1144524" y="1243022"/>
          <a:ext cx="10092731" cy="4547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428" y="136525"/>
            <a:ext cx="10058400" cy="565265"/>
          </a:xfrm>
        </p:spPr>
        <p:txBody>
          <a:bodyPr>
            <a:noAutofit/>
          </a:bodyPr>
          <a:lstStyle/>
          <a:p>
            <a:pPr algn="l"/>
            <a:r>
              <a:rPr lang="en-US" sz="3600" b="1" dirty="0"/>
              <a:t>Data Insights: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Prediction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6" name="Add-in 15" title="Microsoft Power BI">
                <a:extLst>
                  <a:ext uri="{FF2B5EF4-FFF2-40B4-BE49-F238E27FC236}">
                    <a16:creationId xmlns:a16="http://schemas.microsoft.com/office/drawing/2014/main" id="{194E58C2-4E86-9CB7-0109-BC9092BE2C2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32097960"/>
                  </p:ext>
                </p:extLst>
              </p:nvPr>
            </p:nvGraphicFramePr>
            <p:xfrm>
              <a:off x="919614" y="701790"/>
              <a:ext cx="10434186" cy="565456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6" name="Add-in 15" title="Microsoft Power BI">
                <a:extLst>
                  <a:ext uri="{FF2B5EF4-FFF2-40B4-BE49-F238E27FC236}">
                    <a16:creationId xmlns:a16="http://schemas.microsoft.com/office/drawing/2014/main" id="{194E58C2-4E86-9CB7-0109-BC9092BE2C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9614" y="701790"/>
                <a:ext cx="10434186" cy="565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9" name="Add-in 8" title="Microsoft Power BI">
                <a:extLst>
                  <a:ext uri="{FF2B5EF4-FFF2-40B4-BE49-F238E27FC236}">
                    <a16:creationId xmlns:a16="http://schemas.microsoft.com/office/drawing/2014/main" id="{2B08E7A2-FC28-E299-39C6-BEE54B92D39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21690642"/>
                  </p:ext>
                </p:extLst>
              </p:nvPr>
            </p:nvGraphicFramePr>
            <p:xfrm>
              <a:off x="774968" y="696935"/>
              <a:ext cx="10723478" cy="5664271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9" name="Add-in 8" title="Microsoft Power BI">
                <a:extLst>
                  <a:ext uri="{FF2B5EF4-FFF2-40B4-BE49-F238E27FC236}">
                    <a16:creationId xmlns:a16="http://schemas.microsoft.com/office/drawing/2014/main" id="{2B08E7A2-FC28-E299-39C6-BEE54B92D3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4968" y="696935"/>
                <a:ext cx="10723478" cy="566427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109" y="446177"/>
            <a:ext cx="10515600" cy="640080"/>
          </a:xfrm>
        </p:spPr>
        <p:txBody>
          <a:bodyPr>
            <a:noAutofit/>
          </a:bodyPr>
          <a:lstStyle/>
          <a:p>
            <a:pPr algn="l"/>
            <a:r>
              <a:rPr lang="en-US" sz="3600" b="1" dirty="0"/>
              <a:t>Machine Learning :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Telecommunication Churn Prediction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4A9D883-A8F1-3196-405C-9508E197BA98}"/>
              </a:ext>
            </a:extLst>
          </p:cNvPr>
          <p:cNvGrpSpPr/>
          <p:nvPr/>
        </p:nvGrpSpPr>
        <p:grpSpPr>
          <a:xfrm>
            <a:off x="2037746" y="1537232"/>
            <a:ext cx="2073325" cy="1243995"/>
            <a:chOff x="1025531" y="2465"/>
            <a:chExt cx="2073325" cy="1243995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09D5C40F-8745-ED15-5217-B9432DE47740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43" name="Rectangle: Rounded Corners 4">
              <a:extLst>
                <a:ext uri="{FF2B5EF4-FFF2-40B4-BE49-F238E27FC236}">
                  <a16:creationId xmlns:a16="http://schemas.microsoft.com/office/drawing/2014/main" id="{B580042A-E593-68C0-0D5F-825BCE3B5475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Clean Data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59DA9B6-CD97-EFE5-7824-81AD44C7FA20}"/>
              </a:ext>
            </a:extLst>
          </p:cNvPr>
          <p:cNvGrpSpPr/>
          <p:nvPr/>
        </p:nvGrpSpPr>
        <p:grpSpPr>
          <a:xfrm>
            <a:off x="2037746" y="3092226"/>
            <a:ext cx="2073325" cy="1243995"/>
            <a:chOff x="1025531" y="1557459"/>
            <a:chExt cx="2073325" cy="124399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CF0820AC-05C8-9B7A-1129-A7097845547F}"/>
                </a:ext>
              </a:extLst>
            </p:cNvPr>
            <p:cNvSpPr/>
            <p:nvPr/>
          </p:nvSpPr>
          <p:spPr>
            <a:xfrm>
              <a:off x="1025531" y="1557459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41" name="Rectangle: Rounded Corners 6">
              <a:extLst>
                <a:ext uri="{FF2B5EF4-FFF2-40B4-BE49-F238E27FC236}">
                  <a16:creationId xmlns:a16="http://schemas.microsoft.com/office/drawing/2014/main" id="{4D54CD02-4266-DF88-287C-EFF3531A1559}"/>
                </a:ext>
              </a:extLst>
            </p:cNvPr>
            <p:cNvSpPr txBox="1"/>
            <p:nvPr/>
          </p:nvSpPr>
          <p:spPr>
            <a:xfrm>
              <a:off x="1061966" y="1593894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Train/Test Split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8A4854E-84A6-2C80-47EE-F2BD8F62370E}"/>
              </a:ext>
            </a:extLst>
          </p:cNvPr>
          <p:cNvGrpSpPr/>
          <p:nvPr/>
        </p:nvGrpSpPr>
        <p:grpSpPr>
          <a:xfrm>
            <a:off x="2037746" y="4647221"/>
            <a:ext cx="2073325" cy="1243995"/>
            <a:chOff x="1025531" y="3112454"/>
            <a:chExt cx="2073325" cy="1243995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9BB194A0-7E7C-15B9-F29C-55077FFCFDB2}"/>
                </a:ext>
              </a:extLst>
            </p:cNvPr>
            <p:cNvSpPr/>
            <p:nvPr/>
          </p:nvSpPr>
          <p:spPr>
            <a:xfrm>
              <a:off x="1025531" y="3112454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9" name="Rectangle: Rounded Corners 8">
              <a:extLst>
                <a:ext uri="{FF2B5EF4-FFF2-40B4-BE49-F238E27FC236}">
                  <a16:creationId xmlns:a16="http://schemas.microsoft.com/office/drawing/2014/main" id="{0E15F969-4E74-2280-9141-EDF68CF367D3}"/>
                </a:ext>
              </a:extLst>
            </p:cNvPr>
            <p:cNvSpPr txBox="1"/>
            <p:nvPr/>
          </p:nvSpPr>
          <p:spPr>
            <a:xfrm>
              <a:off x="1061966" y="3148889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 err="1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OverSampler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526EAC7-82AD-2AFF-A635-B8B31E7DACA8}"/>
              </a:ext>
            </a:extLst>
          </p:cNvPr>
          <p:cNvGrpSpPr/>
          <p:nvPr/>
        </p:nvGrpSpPr>
        <p:grpSpPr>
          <a:xfrm>
            <a:off x="4795269" y="4647221"/>
            <a:ext cx="2073325" cy="1243995"/>
            <a:chOff x="3783054" y="3112454"/>
            <a:chExt cx="2073325" cy="1243995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3EA70AC1-B24E-CC36-E3D3-EE8F40259E6E}"/>
                </a:ext>
              </a:extLst>
            </p:cNvPr>
            <p:cNvSpPr/>
            <p:nvPr/>
          </p:nvSpPr>
          <p:spPr>
            <a:xfrm>
              <a:off x="3783054" y="3112454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7" name="Rectangle: Rounded Corners 10">
              <a:extLst>
                <a:ext uri="{FF2B5EF4-FFF2-40B4-BE49-F238E27FC236}">
                  <a16:creationId xmlns:a16="http://schemas.microsoft.com/office/drawing/2014/main" id="{12B5B485-3EC0-B290-32E2-4A5D01BC931D}"/>
                </a:ext>
              </a:extLst>
            </p:cNvPr>
            <p:cNvSpPr txBox="1"/>
            <p:nvPr/>
          </p:nvSpPr>
          <p:spPr>
            <a:xfrm>
              <a:off x="3819489" y="3148889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Scale/Encode</a:t>
              </a:r>
              <a:b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</a:b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(Save these!)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6160703-3065-4CFB-73C8-D2398A6BCB9C}"/>
              </a:ext>
            </a:extLst>
          </p:cNvPr>
          <p:cNvGrpSpPr/>
          <p:nvPr/>
        </p:nvGrpSpPr>
        <p:grpSpPr>
          <a:xfrm>
            <a:off x="4766782" y="3140456"/>
            <a:ext cx="2073325" cy="1243995"/>
            <a:chOff x="3754567" y="1605689"/>
            <a:chExt cx="2073325" cy="1243995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739C277D-BC19-EF08-48C9-6F6DBBAFD471}"/>
                </a:ext>
              </a:extLst>
            </p:cNvPr>
            <p:cNvSpPr/>
            <p:nvPr/>
          </p:nvSpPr>
          <p:spPr>
            <a:xfrm>
              <a:off x="3754567" y="1605689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5" name="Rectangle: Rounded Corners 12">
              <a:extLst>
                <a:ext uri="{FF2B5EF4-FFF2-40B4-BE49-F238E27FC236}">
                  <a16:creationId xmlns:a16="http://schemas.microsoft.com/office/drawing/2014/main" id="{48DF4470-E6B7-A849-3B5F-DB941732B287}"/>
                </a:ext>
              </a:extLst>
            </p:cNvPr>
            <p:cNvSpPr txBox="1"/>
            <p:nvPr/>
          </p:nvSpPr>
          <p:spPr>
            <a:xfrm>
              <a:off x="3791002" y="1642124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Base Model Testing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CBF14EE-DCB3-C1C4-773C-4BC6E6A7E632}"/>
              </a:ext>
            </a:extLst>
          </p:cNvPr>
          <p:cNvGrpSpPr/>
          <p:nvPr/>
        </p:nvGrpSpPr>
        <p:grpSpPr>
          <a:xfrm>
            <a:off x="4766782" y="1536124"/>
            <a:ext cx="2073325" cy="1243995"/>
            <a:chOff x="3834721" y="1358"/>
            <a:chExt cx="2073325" cy="1243995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A1DC6594-5237-6FB9-56FD-53E79932C10A}"/>
                </a:ext>
              </a:extLst>
            </p:cNvPr>
            <p:cNvSpPr/>
            <p:nvPr/>
          </p:nvSpPr>
          <p:spPr>
            <a:xfrm>
              <a:off x="3834721" y="1358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3" name="Rectangle: Rounded Corners 14">
              <a:extLst>
                <a:ext uri="{FF2B5EF4-FFF2-40B4-BE49-F238E27FC236}">
                  <a16:creationId xmlns:a16="http://schemas.microsoft.com/office/drawing/2014/main" id="{66D9EC6E-6521-5500-B1F4-B8252252F91A}"/>
                </a:ext>
              </a:extLst>
            </p:cNvPr>
            <p:cNvSpPr txBox="1"/>
            <p:nvPr/>
          </p:nvSpPr>
          <p:spPr>
            <a:xfrm>
              <a:off x="3871156" y="37793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Parameter Tuning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4FF3020-D2B5-0CED-E043-2F1B093EA472}"/>
              </a:ext>
            </a:extLst>
          </p:cNvPr>
          <p:cNvGrpSpPr/>
          <p:nvPr/>
        </p:nvGrpSpPr>
        <p:grpSpPr>
          <a:xfrm>
            <a:off x="7552792" y="1537232"/>
            <a:ext cx="2073325" cy="1243995"/>
            <a:chOff x="6540577" y="2465"/>
            <a:chExt cx="2073325" cy="1243995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4F476459-79A6-1A0E-CFFC-8B9F0C6D4D7B}"/>
                </a:ext>
              </a:extLst>
            </p:cNvPr>
            <p:cNvSpPr/>
            <p:nvPr/>
          </p:nvSpPr>
          <p:spPr>
            <a:xfrm>
              <a:off x="6540577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1" name="Rectangle: Rounded Corners 16">
              <a:extLst>
                <a:ext uri="{FF2B5EF4-FFF2-40B4-BE49-F238E27FC236}">
                  <a16:creationId xmlns:a16="http://schemas.microsoft.com/office/drawing/2014/main" id="{AEE68ADB-D620-422A-CEAC-B15654838CF8}"/>
                </a:ext>
              </a:extLst>
            </p:cNvPr>
            <p:cNvSpPr txBox="1"/>
            <p:nvPr/>
          </p:nvSpPr>
          <p:spPr>
            <a:xfrm>
              <a:off x="6577012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More Model Testing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608E82D-AEA1-7CF2-8F45-256E451B1026}"/>
              </a:ext>
            </a:extLst>
          </p:cNvPr>
          <p:cNvGrpSpPr/>
          <p:nvPr/>
        </p:nvGrpSpPr>
        <p:grpSpPr>
          <a:xfrm>
            <a:off x="7580596" y="3140493"/>
            <a:ext cx="2073325" cy="1243995"/>
            <a:chOff x="6568381" y="1605726"/>
            <a:chExt cx="2073325" cy="1243995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8378D47A-C8AD-B7EB-950C-F00752539DB6}"/>
                </a:ext>
              </a:extLst>
            </p:cNvPr>
            <p:cNvSpPr/>
            <p:nvPr/>
          </p:nvSpPr>
          <p:spPr>
            <a:xfrm>
              <a:off x="6568381" y="1605726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29" name="Rectangle: Rounded Corners 18">
              <a:extLst>
                <a:ext uri="{FF2B5EF4-FFF2-40B4-BE49-F238E27FC236}">
                  <a16:creationId xmlns:a16="http://schemas.microsoft.com/office/drawing/2014/main" id="{868F53A2-C0D3-9CC5-219F-C5422BA95E1B}"/>
                </a:ext>
              </a:extLst>
            </p:cNvPr>
            <p:cNvSpPr txBox="1"/>
            <p:nvPr/>
          </p:nvSpPr>
          <p:spPr>
            <a:xfrm>
              <a:off x="6604816" y="1642161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More Tuning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6883DD1-6677-E510-C85A-709DA7F27668}"/>
              </a:ext>
            </a:extLst>
          </p:cNvPr>
          <p:cNvGrpSpPr/>
          <p:nvPr/>
        </p:nvGrpSpPr>
        <p:grpSpPr>
          <a:xfrm>
            <a:off x="7552792" y="4647221"/>
            <a:ext cx="2073325" cy="1243995"/>
            <a:chOff x="6540577" y="3112454"/>
            <a:chExt cx="2073325" cy="1243995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042BC227-97F2-2D19-4524-6462913A2928}"/>
                </a:ext>
              </a:extLst>
            </p:cNvPr>
            <p:cNvSpPr/>
            <p:nvPr/>
          </p:nvSpPr>
          <p:spPr>
            <a:xfrm>
              <a:off x="6540577" y="3112454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27" name="Rectangle: Rounded Corners 20">
              <a:extLst>
                <a:ext uri="{FF2B5EF4-FFF2-40B4-BE49-F238E27FC236}">
                  <a16:creationId xmlns:a16="http://schemas.microsoft.com/office/drawing/2014/main" id="{78ABB364-DAD6-91B5-A822-4A6AEB5C2551}"/>
                </a:ext>
              </a:extLst>
            </p:cNvPr>
            <p:cNvSpPr txBox="1"/>
            <p:nvPr/>
          </p:nvSpPr>
          <p:spPr>
            <a:xfrm>
              <a:off x="6577012" y="3148889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Settle Due to Time Constraints</a:t>
              </a: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E2827D0-746A-7AF6-56F6-8B968457D049}"/>
              </a:ext>
            </a:extLst>
          </p:cNvPr>
          <p:cNvCxnSpPr>
            <a:cxnSpLocks/>
          </p:cNvCxnSpPr>
          <p:nvPr/>
        </p:nvCxnSpPr>
        <p:spPr>
          <a:xfrm>
            <a:off x="3074408" y="2775819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3FC19CF-B2F8-A84B-1B36-0C5CE165231D}"/>
              </a:ext>
            </a:extLst>
          </p:cNvPr>
          <p:cNvCxnSpPr>
            <a:cxnSpLocks/>
          </p:cNvCxnSpPr>
          <p:nvPr/>
        </p:nvCxnSpPr>
        <p:spPr>
          <a:xfrm>
            <a:off x="3074408" y="4348016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A1D3CD0-FF20-055D-8612-4B620DB94816}"/>
              </a:ext>
            </a:extLst>
          </p:cNvPr>
          <p:cNvCxnSpPr>
            <a:cxnSpLocks/>
          </p:cNvCxnSpPr>
          <p:nvPr/>
        </p:nvCxnSpPr>
        <p:spPr>
          <a:xfrm flipH="1">
            <a:off x="4111071" y="5340613"/>
            <a:ext cx="655711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708C12C-6F21-691F-3C3A-0391BF96E928}"/>
              </a:ext>
            </a:extLst>
          </p:cNvPr>
          <p:cNvCxnSpPr>
            <a:cxnSpLocks/>
          </p:cNvCxnSpPr>
          <p:nvPr/>
        </p:nvCxnSpPr>
        <p:spPr>
          <a:xfrm>
            <a:off x="5803442" y="2803755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517C8010-7365-E4AC-835D-0169786DBAF9}"/>
              </a:ext>
            </a:extLst>
          </p:cNvPr>
          <p:cNvCxnSpPr>
            <a:cxnSpLocks/>
            <a:endCxn id="32" idx="3"/>
          </p:cNvCxnSpPr>
          <p:nvPr/>
        </p:nvCxnSpPr>
        <p:spPr>
          <a:xfrm flipH="1">
            <a:off x="6840107" y="2158122"/>
            <a:ext cx="712685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047C1E-E724-E960-EC02-8A73D85DAD39}"/>
              </a:ext>
            </a:extLst>
          </p:cNvPr>
          <p:cNvCxnSpPr>
            <a:cxnSpLocks/>
          </p:cNvCxnSpPr>
          <p:nvPr/>
        </p:nvCxnSpPr>
        <p:spPr>
          <a:xfrm>
            <a:off x="8589453" y="2808708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FADD6FC7-53D9-6606-E876-760D14F191FD}"/>
              </a:ext>
            </a:extLst>
          </p:cNvPr>
          <p:cNvCxnSpPr>
            <a:cxnSpLocks/>
          </p:cNvCxnSpPr>
          <p:nvPr/>
        </p:nvCxnSpPr>
        <p:spPr>
          <a:xfrm>
            <a:off x="8589452" y="4366233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96286AF-596C-59FA-31BA-C0B1460F5C1C}"/>
              </a:ext>
            </a:extLst>
          </p:cNvPr>
          <p:cNvCxnSpPr>
            <a:cxnSpLocks/>
          </p:cNvCxnSpPr>
          <p:nvPr/>
        </p:nvCxnSpPr>
        <p:spPr>
          <a:xfrm>
            <a:off x="5803443" y="4347889"/>
            <a:ext cx="1" cy="299205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87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722" y="1051560"/>
            <a:ext cx="5057774" cy="640080"/>
          </a:xfrm>
        </p:spPr>
        <p:txBody>
          <a:bodyPr>
            <a:noAutofit/>
          </a:bodyPr>
          <a:lstStyle/>
          <a:p>
            <a:r>
              <a:rPr lang="en-US" sz="4000" b="1" dirty="0"/>
              <a:t>Implementation: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25609" y="6356350"/>
            <a:ext cx="4114800" cy="365125"/>
          </a:xfrm>
        </p:spPr>
        <p:txBody>
          <a:bodyPr/>
          <a:lstStyle/>
          <a:p>
            <a:r>
              <a:rPr lang="en-US" b="1" dirty="0"/>
              <a:t>Telecommunication Churn Analysis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286BB6-9913-B4FD-4CE1-D54B316BF5B3}"/>
              </a:ext>
            </a:extLst>
          </p:cNvPr>
          <p:cNvGrpSpPr/>
          <p:nvPr/>
        </p:nvGrpSpPr>
        <p:grpSpPr>
          <a:xfrm>
            <a:off x="1751039" y="2330620"/>
            <a:ext cx="2073325" cy="1243995"/>
            <a:chOff x="1025531" y="2465"/>
            <a:chExt cx="2073325" cy="124399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5A1D2EA-0549-9A4A-A30D-7518E9746687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4C3CB3FE-2E09-AD58-E904-DBFF4148B623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dirty="0">
                  <a:solidFill>
                    <a:sysClr val="window" lastClr="FFFFFF"/>
                  </a:solidFill>
                  <a:latin typeface="Univers"/>
                </a:rPr>
                <a:t>Extract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3BDFCD1-8E13-090C-4610-4723524D50CB}"/>
              </a:ext>
            </a:extLst>
          </p:cNvPr>
          <p:cNvGrpSpPr/>
          <p:nvPr/>
        </p:nvGrpSpPr>
        <p:grpSpPr>
          <a:xfrm>
            <a:off x="4956103" y="2330620"/>
            <a:ext cx="2073325" cy="1243995"/>
            <a:chOff x="1025531" y="2465"/>
            <a:chExt cx="2073325" cy="1243995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A99535F-BBF1-D01F-EB20-20ABCAA72EDC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12" name="Rectangle: Rounded Corners 4">
              <a:extLst>
                <a:ext uri="{FF2B5EF4-FFF2-40B4-BE49-F238E27FC236}">
                  <a16:creationId xmlns:a16="http://schemas.microsoft.com/office/drawing/2014/main" id="{7BE39DE1-3F0F-8A9D-CEE0-DE862EC2D0FF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Transform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6D074EC-5DB2-D23B-6020-37C53D660741}"/>
              </a:ext>
            </a:extLst>
          </p:cNvPr>
          <p:cNvGrpSpPr/>
          <p:nvPr/>
        </p:nvGrpSpPr>
        <p:grpSpPr>
          <a:xfrm>
            <a:off x="8161167" y="2330619"/>
            <a:ext cx="2073325" cy="1243995"/>
            <a:chOff x="1025531" y="2465"/>
            <a:chExt cx="2073325" cy="1243995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5D7DC708-5034-2096-E21E-DE22F5E9C5EC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18" name="Rectangle: Rounded Corners 4">
              <a:extLst>
                <a:ext uri="{FF2B5EF4-FFF2-40B4-BE49-F238E27FC236}">
                  <a16:creationId xmlns:a16="http://schemas.microsoft.com/office/drawing/2014/main" id="{C92BE233-1A02-6AD4-DEB8-EAA8FB43A992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Load</a:t>
              </a:r>
              <a:endParaRPr lang="en-CA" sz="2200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sp>
        <p:nvSpPr>
          <p:cNvPr id="19" name="Arrow: Down 18">
            <a:extLst>
              <a:ext uri="{FF2B5EF4-FFF2-40B4-BE49-F238E27FC236}">
                <a16:creationId xmlns:a16="http://schemas.microsoft.com/office/drawing/2014/main" id="{BBF8FA37-3CFB-6954-7C4B-B2542A974F10}"/>
              </a:ext>
            </a:extLst>
          </p:cNvPr>
          <p:cNvSpPr/>
          <p:nvPr/>
        </p:nvSpPr>
        <p:spPr>
          <a:xfrm>
            <a:off x="2565791" y="3654312"/>
            <a:ext cx="474453" cy="5424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AF8333-9643-92B3-A5C0-3CEC04E48996}"/>
              </a:ext>
            </a:extLst>
          </p:cNvPr>
          <p:cNvGrpSpPr/>
          <p:nvPr/>
        </p:nvGrpSpPr>
        <p:grpSpPr>
          <a:xfrm>
            <a:off x="1751038" y="4242845"/>
            <a:ext cx="2073325" cy="1573757"/>
            <a:chOff x="1025531" y="2465"/>
            <a:chExt cx="2073325" cy="1243995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12CAA2F5-3405-4210-F0B7-13BEBE3391B6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24" name="Rectangle: Rounded Corners 4">
              <a:extLst>
                <a:ext uri="{FF2B5EF4-FFF2-40B4-BE49-F238E27FC236}">
                  <a16:creationId xmlns:a16="http://schemas.microsoft.com/office/drawing/2014/main" id="{FEDE195C-3C37-2D10-0C0A-3B47F0242AF8}"/>
                </a:ext>
              </a:extLst>
            </p:cNvPr>
            <p:cNvSpPr txBox="1"/>
            <p:nvPr/>
          </p:nvSpPr>
          <p:spPr>
            <a:xfrm>
              <a:off x="1061966" y="38900"/>
              <a:ext cx="2000455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ysClr val="window" lastClr="FFFFFF"/>
                  </a:solidFill>
                  <a:latin typeface="Univers"/>
                </a:rPr>
                <a:t>Pull Data From Dash App</a:t>
              </a:r>
              <a:endParaRPr lang="en-CA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A21B8BB-216B-B54D-B233-94A26406D883}"/>
              </a:ext>
            </a:extLst>
          </p:cNvPr>
          <p:cNvGrpSpPr/>
          <p:nvPr/>
        </p:nvGrpSpPr>
        <p:grpSpPr>
          <a:xfrm>
            <a:off x="4956103" y="4213595"/>
            <a:ext cx="2073325" cy="1621241"/>
            <a:chOff x="1025531" y="2465"/>
            <a:chExt cx="2073325" cy="1243995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BD2D588-BBBC-1C2D-1A37-0A10943D2BBD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27" name="Rectangle: Rounded Corners 4">
              <a:extLst>
                <a:ext uri="{FF2B5EF4-FFF2-40B4-BE49-F238E27FC236}">
                  <a16:creationId xmlns:a16="http://schemas.microsoft.com/office/drawing/2014/main" id="{EF9BAF93-13D8-4233-5B62-152510678FEE}"/>
                </a:ext>
              </a:extLst>
            </p:cNvPr>
            <p:cNvSpPr txBox="1"/>
            <p:nvPr/>
          </p:nvSpPr>
          <p:spPr>
            <a:xfrm>
              <a:off x="1061966" y="38900"/>
              <a:ext cx="2036890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Convert</a:t>
              </a:r>
            </a:p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Scale/encode</a:t>
              </a:r>
            </a:p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dirty="0">
                  <a:solidFill>
                    <a:sysClr val="window" lastClr="FFFFFF"/>
                  </a:solidFill>
                  <a:latin typeface="Univers"/>
                </a:rPr>
                <a:t>Apply model</a:t>
              </a:r>
            </a:p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Predict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8CDB26D-CE11-2FDC-D447-3E6EB63EF8E2}"/>
              </a:ext>
            </a:extLst>
          </p:cNvPr>
          <p:cNvGrpSpPr/>
          <p:nvPr/>
        </p:nvGrpSpPr>
        <p:grpSpPr>
          <a:xfrm>
            <a:off x="8161166" y="4195361"/>
            <a:ext cx="2073325" cy="1621241"/>
            <a:chOff x="1025531" y="2465"/>
            <a:chExt cx="2073325" cy="1243995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B59C40E6-7D7E-ECF1-2D63-64FA1D0C2A9F}"/>
                </a:ext>
              </a:extLst>
            </p:cNvPr>
            <p:cNvSpPr/>
            <p:nvPr/>
          </p:nvSpPr>
          <p:spPr>
            <a:xfrm>
              <a:off x="1025531" y="2465"/>
              <a:ext cx="2073325" cy="1243995"/>
            </a:xfrm>
            <a:prstGeom prst="roundRect">
              <a:avLst>
                <a:gd name="adj" fmla="val 10000"/>
              </a:avLst>
            </a:prstGeom>
            <a:solidFill>
              <a:schemeClr val="tx2"/>
            </a:solidFill>
            <a:ln w="1905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</p:sp>
        <p:sp>
          <p:nvSpPr>
            <p:cNvPr id="30" name="Rectangle: Rounded Corners 4">
              <a:extLst>
                <a:ext uri="{FF2B5EF4-FFF2-40B4-BE49-F238E27FC236}">
                  <a16:creationId xmlns:a16="http://schemas.microsoft.com/office/drawing/2014/main" id="{B427C5B6-B922-1F81-ADE2-B989CE67BB49}"/>
                </a:ext>
              </a:extLst>
            </p:cNvPr>
            <p:cNvSpPr txBox="1"/>
            <p:nvPr/>
          </p:nvSpPr>
          <p:spPr>
            <a:xfrm>
              <a:off x="1061966" y="38900"/>
              <a:ext cx="2036890" cy="11711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83820" bIns="83820" numCol="1" spcCol="1270" anchor="ctr" anchorCtr="0">
              <a:noAutofit/>
            </a:bodyPr>
            <a:lstStyle/>
            <a:p>
              <a:pPr marL="342900" lvl="0" indent="-342900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CA" kern="1200" dirty="0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Load SHAP </a:t>
              </a:r>
              <a:r>
                <a:rPr lang="en-CA" kern="1200" dirty="0" err="1">
                  <a:solidFill>
                    <a:sysClr val="window" lastClr="FFFFFF"/>
                  </a:solidFill>
                  <a:latin typeface="Univers"/>
                  <a:ea typeface="+mn-ea"/>
                  <a:cs typeface="+mn-cs"/>
                </a:rPr>
                <a:t>forceplot</a:t>
              </a:r>
              <a:endParaRPr lang="en-CA" kern="1200" dirty="0">
                <a:solidFill>
                  <a:sysClr val="window" lastClr="FFFFFF"/>
                </a:solidFill>
                <a:latin typeface="Univers"/>
                <a:ea typeface="+mn-ea"/>
                <a:cs typeface="+mn-cs"/>
              </a:endParaRPr>
            </a:p>
          </p:txBody>
        </p:sp>
      </p:grpSp>
      <p:sp>
        <p:nvSpPr>
          <p:cNvPr id="31" name="Arrow: Down 30">
            <a:extLst>
              <a:ext uri="{FF2B5EF4-FFF2-40B4-BE49-F238E27FC236}">
                <a16:creationId xmlns:a16="http://schemas.microsoft.com/office/drawing/2014/main" id="{2FEEDA4C-BE94-F303-0755-74555BFCAAF1}"/>
              </a:ext>
            </a:extLst>
          </p:cNvPr>
          <p:cNvSpPr/>
          <p:nvPr/>
        </p:nvSpPr>
        <p:spPr>
          <a:xfrm>
            <a:off x="5738286" y="3652922"/>
            <a:ext cx="474453" cy="5424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464455A2-1917-BEF8-5885-C985AFE1A406}"/>
              </a:ext>
            </a:extLst>
          </p:cNvPr>
          <p:cNvSpPr/>
          <p:nvPr/>
        </p:nvSpPr>
        <p:spPr>
          <a:xfrm>
            <a:off x="8980890" y="3630526"/>
            <a:ext cx="474453" cy="54243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A4AC9FD4-7FFC-BFE1-21E0-1FF517572109}"/>
              </a:ext>
            </a:extLst>
          </p:cNvPr>
          <p:cNvSpPr/>
          <p:nvPr/>
        </p:nvSpPr>
        <p:spPr>
          <a:xfrm>
            <a:off x="3860798" y="2838091"/>
            <a:ext cx="1095305" cy="26741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2180BAFD-491B-EEAC-D871-197A276EB1D6}"/>
              </a:ext>
            </a:extLst>
          </p:cNvPr>
          <p:cNvSpPr/>
          <p:nvPr/>
        </p:nvSpPr>
        <p:spPr>
          <a:xfrm>
            <a:off x="7047645" y="2818907"/>
            <a:ext cx="1095305" cy="26741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4142" y="2787476"/>
            <a:ext cx="3100939" cy="773872"/>
          </a:xfrm>
        </p:spPr>
        <p:txBody>
          <a:bodyPr>
            <a:normAutofit/>
          </a:bodyPr>
          <a:lstStyle/>
          <a:p>
            <a:r>
              <a:rPr lang="en-US" sz="4000" b="1" dirty="0"/>
              <a:t>Thank you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Telecommunication Churn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/Relationships>
</file>

<file path=ppt/webextensions/webextension1.xml><?xml version="1.0" encoding="utf-8"?>
<we:webextension xmlns:we="http://schemas.microsoft.com/office/webextensions/webextension/2010/11" id="{6FCA2326-A8F9-4F36-ABD9-4F2461A65A54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3A938D20-F5E3-4992-98A0-B87A0C0FC18E&quot;"/>
    <we:property name="reportUrl" value="&quot;/groups/me/reports/1760cbcd-f497-41a1-b820-d29d7931681c/ReportSection?experience=power-bi&quot;"/>
    <we:property name="reportName" value="&quot;TeleComm Churn Board - new&quot;"/>
    <we:property name="reportState" value="&quot;CONNECTED&quot;"/>
    <we:property name="embedUrl" value="&quot;/reportEmbed?reportId=1760cbcd-f497-41a1-b820-d29d7931681c&amp;config=eyJjbHVzdGVyVXJsIjoiaHR0cHM6Ly9XQUJJLVdFU1QtVVMtQi1QUklNQVJZLXJlZGlyZWN0LmFuYWx5c2lzLndpbmRvd3MubmV0IiwiZW1iZWRGZWF0dXJlcyI6eyJtb2Rlcm5FbWJlZCI6dHJ1ZSwidXNhZ2VNZXRyaWNzVk5leHQiOnRydWV9fQ%3D%3D&amp;disableSensitivityBanner=true&quot;"/>
    <we:property name="pageName" value="&quot;ReportSection&quot;"/>
    <we:property name="pageDisplayName" value="&quot;Tele communication Churn&quot;"/>
    <we:property name="datasetId" value="&quot;1c6f273e-8e3e-4bcc-a97a-6f751e61e812&quot;"/>
    <we:property name="backgroundColor" value="&quot;#33385E&quot;"/>
    <we:property name="bookmark" value="&quot;H4sIAAAAAAAAA+1bbW/bNhD+K4GAoRvgDKTe2W+NmwzBmjRIshTDEBQUebLVypJBUWm8wv99R8pu4sRvTZdEruMPgURRx+eO9/KQYr46MquGOR8d8wE4r529svw84OrzDnU6TjHbxiAVgsWpZEnsU196kcuwVznUWVlUzuuvjuaqB/oiq2qeG4HY+M9lx+F5fsJ75i7leQUdZwiqKgueZ/9C0xkfaVXDuOPA9TAvFTcizzTXYMReYXe8Ryj0dw9H5EJnV3AGQjetpzAslZ7ed5yqubKQZp8ZYXbAbllonhUo2LQlQUqln3o+CQhx40BIwk17lRW9fALx5t3z0dCYRcO1TsprY4HkE8o3ksZjVMEjPIiBx77kFOKAeVIm5u00y/V0wNH+9VChddBmjbQu6torVSZwJGsFBVU1gdwt83pgr/Zn2s/KWgk4hdQ+KnSmRyjpw5uPB8XuXxV0P+6eQy7K3W5d6XIAarfbr1XhGIwnqsRJsP0PC0RVANpIXWUC7ON++aWrACFJ5zUZd1qA8qZxEbY38ooXAlvvAnvT6yno8akD7D8L6oO6mLhgcF8JjJFk1LgVesQk7A6su3AmEwjQLbkMICGUMEpQw4nO+9ciryVgQ+NcBuzFNFpcHFWVAytzEt5fsOf6ynScBpMF+KEPqsGHsSOzqTWPS33feId3DFpN3lvD1M2NhbraT39Y5nR+UL8Lntc2YSHSd5mxvA1524w9Xx2Xr5ohFz+87Dzk3b+hsi9fjs3v8o5z+NOpvdHvCDSXXNsMBQ+x8f+ZKp4qgnCGBBd9kNZuhxoGjcKZBCM6g+a2EvjmoWwiezDkKqumcT69+zMrTNB1nHeQ6udJr6dZr2+HXuwsY2vb9qlz07hUiYlTj+3EXZnWIz40PQg+PS4xtVC8wF6ND73MYitn8ZsSyyYRL0zasplrKWHCUlXhGCD3uOr2udKz1AlvlAS1N7Iu8DZTU86GdWy/5QXdGKhhpdj30y36OSFMo2dJzpeWjhI34ZKKNMILT3Lhhb5YTEdnyIdLQILnEc93Q2T9iU9c74Z8zJLB5yIgj8I1elCgK65HDA5gwHNYWv+Pph0uJxX+KZnzN13mUOeZ2fb9mKYyZi7hEEdxyCDmWzHb38ECb5O1p57I+Usg2vIl0C33W7oG2kAtvDkruVVFUJZFrTe1+i2ayzaUv5uU3VQ9FkkfJAt8AkTGNCScrVn1RJhGaciFS4knXOabovmSB1/y4NNsBa1k0VzJDUwdC4mzaaJ+GkZBLHzPZREhHo8oNaM9bP81BZpyLkOPxSzyiM8CStYM/Yj44EMaBYx5jIceIRS2IvRP+mUBt1YO7c4Ad9BuViK4B34r88FyKzRpgbsBE6FLqQAmfTcB3nxIWWoPbqXs1Vrbb0F3ckMcAYtomlIQnJCY+QHli3NDi73oqCx0Px8ZJtlrdtFuWZBujx+tskPjSSDcwE/SGGc8iP1YEPytywaBA4u9kAjpBonrB0vY4Kx3/KHKejjV7xFU11DUCnZ+7Zlxqt9wfDsiyMbiT/FBoIHgTKy8SQu6b8h/NP8OM9jU5dwiG6y3nNsy926WlZAQLEgMmBfxJBSMxOHqb/tt9P81lyOt+PSPKV6hP87Zwlxd1SyyTQ3QFn9tuDUpkw0XEgoeeVKGCY1I4HpRKB8eGUfAKxN6j4T+fZFnBeycgagVStj55WEnSx4Z5QnHqxyl7uxlOQLutRTnmUY0A4PvqLzKoGo9zPOLlkI8B9HfOauH5szaXIgrE96gznV2iu/8AJ1/huBrCGTguZK6JPREFEVAIiqCJTlkhqaHsQwjl/gRYUmISzsiGN2KnZuXTdvH3KXgowEU+gh0v5SbwZbuQ/7ODJLWRQH5BrKlFZPVBtZ0F2JDnQLipXGUejwKSEgTl7juT72o+Fn3opZ+44BAghsyLEwQe0L6gcvX3YKiEY9FAugWgCzbjYm3JbVtzpGm1VXu7dm7pYdxDrIE1I75rwXxbNVw1Zn7ttfFefi3MuRXGmLcHOu+rZmD0nqWXZe1roZcwAkvmpAaNpLtOVh7uJsXEuTk2kb1HI+2/1QzOadp/vwHSaWQvNQzAAA=&quot;"/>
    <we:property name="initialStateBookmark" value="&quot;H4sIAAAAAAAAA+1bbW/bNhD+K4GAoRvgDKTe1W+JmwxB6zRIshTDEBQUebLVypJBUWncwv99R0pu4sRvTZdEruNPEkUdnzvey0OK/maJtBxlbHzMhmC9tvaL4vOQyc871OpYedP2/v3b3t7p24/He70DbC5GKi3y0nr9zVJM9kFdpGXFMi0BG/+97Fgsy05YX98lLCuhY41AlkXOsvQr1J3xkZIVTDoWXI+yQjIt8kwxBVrsFXbHexyb/ungiIyr9ArOgKu69RRGhVTT+45V1lcG0uwzLcwM2C1yxdIcBeu22EuocBPHJR4hduhxQZhuL9O8nzUQb949H4+0HRRcq7i41haIP6F8LWkyQRUcwrwQWOgKRiH0IkeIWL+dpJmaDjg+uB5JtA7arJbWRV37hUw5jmSsIKEsG8jdIquG5upgpv2sqCSHU0jMo1ylaoySPux9PMx3/y6h+3H3HDJe7HarUhVDkLvdQSVzS2M8kQVOgul/lCOqHNBG8irlYB4Pii9dCQhJWK/JpNMClDeNi7DtiSuWc2y9C2yv35fQZ1MHOHgW1IdV3rigd18JjJF4XLsVekQTZ4fGXVgkYvDQLZnwICaURJSgho3OB9c8qwRgQ+1cGuzFNFpsHFUWQyOziecv2HN9ZTpWjckA/DAAWePD2BHp1JrHhbpvvKM7Bi2b99YwdX1joK7205+WOZ0f1O+CZZVJWIj0Xaotb0LeNGPPV8fFq3rIxQ8vOw959x8ozcuXE/27vOMc7nRqb/TrgWKCKZOh4CE2/j9TxVNFEM4QZ3wAwtjtSMGwVjgVoEWnUN+WHN88EnVkD0dMpuU0zqd3b9NcB13HegeJep70epr2B2boxc4yMbZtnzo3jUuVaJx6YibuSrf22Ej3IPj0uMDUQvECe9U+9DKLrZzF70osm0S80GnLZK6lhAlLVYljgNhnsjtgUs1SJ7yRAuT+2LjAm1ROORvWsYOWF3RtoJqVYt9Pt+hnQ5jGz5KcLw0dJXbMBOVJgBeOYNzxXb6Yjs6QD5uAAMchjmv7Iopjl9jODfmYJYPPRUAehWv0IUdXXI8YHMKQZbC0/vemHS6bCv+UzPm7LnOo88xsu25IExFGNmEQBqEfQci2YrZ/gAXeJmtPPZHzl0C05UugW+63dA20gVo4c1Zyq4qgKPJKbWr1WzSXbSh/Nym7rnpRIFwQkecSICKkPmHRmlWP+0mQ+IzblDjcjlxdNF/y4EsefJqtoJUsmkmxgaljIXHWTdRN/MALuevYUUCIwwJK9WgP239NgCaMCd+JwihwiBt5lKwZ+gFxwYUk8KLIiZjvEEJhK0L/ZFDkcGvl0O4McAftZiWCe+C3Mh8st0KdFpjtRdy3KeUQCdeOgdUfUpbagxkp+5VS5lvQndwQBhAFNEkocEZIGLkeZYtzQ4u9qFfkapCNNZPs17totyxIt8ePVtmh9iTgtufGSYgz7oVuyAn+1mWDwCAKHZ9wYXux7XpL2OCsd/wli2o01e8RVFeQVxJ2fu/rcco/cHwzIoja4k/xQaCGYDVW3qQF3XfkP5t/Ryls6nJukQ3WW85tmXvXy0qICRakCCInYLHPIxL6q7/tt9H/11yOtOLTP6Z4if44ZwtzdVUzyDY1QFv8teHWpDQbLsTnLHCE8GMaEM92Al88PDJ6wEodeo+E/n2epTnsnAGvJErY+e1hJ0seGeUJw6sMpe7spxkC7rcU55lCNEONr1dcpVC2Hub5RUshngMf7JxVI31mbS7ElQlvWGUqPcV3foLOP0Pw1QTSc2xBbeI7PAgCIAHl3pIcMkPT/VD4gU3cgESxj0s7wiO6FTs3L5u2j7lLwcZDyFUP1KAQm8GW7kP+wQySVHkO2QaypRWT1QbWdBdiTZ084iRhkDgs8IhPY5vY9i+9qPhV96KWfuMAT4DtR1iYIHS4cD2brbsFRQMW8hjQLQBZth0SZ0tq25wjTaur3Juzd0sP4xymMcgd/a8F/mzVcNWZ+7bXxXn4tzLkVxpiUh/rvq2ZhdL6hl0XlSpHjMMJy+uQGtWSzTlYc7ib5QJEc22ieo5H63/OWGYMtGgaZ7Bm/wbbf7szRrj0MwAA&quot;"/>
    <we:property name="isFiltersActionButtonVisible" value="true"/>
    <we:property name="reportEmbeddedTime" value="&quot;2023-06-13T07:00:51.862Z&quot;"/>
    <we:property name="creatorTenantId" value="&quot;8b30192e-1388-4ed6-8208-e35dd72ad2ad&quot;"/>
    <we:property name="creatorUserId" value="&quot;1003200195C83AA7&quot;"/>
    <we:property name="creatorSessionId" value="&quot;2d6825fa-8a15-46bb-987a-c88f9c0ff821&quot;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DBF8C0D6-478E-4C1F-8B09-83C36877BBE9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E467E9E2-BC5F-471E-8302-4B830DBE3061&quot;"/>
    <we:property name="reportUrl" value="&quot;/groups/me/reports/1760cbcd-f497-41a1-b820-d29d7931681c/ReportSection?experience=power-bi&quot;"/>
    <we:property name="reportName" value="&quot;TeleComm Churn Board - new&quot;"/>
    <we:property name="reportState" value="&quot;CONNECTED&quot;"/>
    <we:property name="embedUrl" value="&quot;/reportEmbed?reportId=1760cbcd-f497-41a1-b820-d29d7931681c&amp;config=eyJjbHVzdGVyVXJsIjoiaHR0cHM6Ly9XQUJJLVdFU1QtVVMtQi1QUklNQVJZLXJlZGlyZWN0LmFuYWx5c2lzLndpbmRvd3MubmV0IiwiZW1iZWRGZWF0dXJlcyI6eyJtb2Rlcm5FbWJlZCI6dHJ1ZSwidXNhZ2VNZXRyaWNzVk5leHQiOnRydWV9fQ%3D%3D&amp;disableSensitivityBanner=true&quot;"/>
    <we:property name="pageName" value="&quot;ReportSection&quot;"/>
    <we:property name="pageDisplayName" value="&quot;Tele communication Churn&quot;"/>
    <we:property name="datasetId" value="&quot;1c6f273e-8e3e-4bcc-a97a-6f751e61e812&quot;"/>
    <we:property name="backgroundColor" value="&quot;#33385E&quot;"/>
    <we:property name="bookmark" value="&quot;H4sIAAAAAAAAA+1bbW/bNhD+K4GAoRvgDKSo135r3GQI1qRBkqUYhqCgyJOtVpYMikrjFf7vO1J2Eyd+a7okcp18MCSKOj53vJeHFPPVkVk1zPnomA/Aee3sleXnAVefd6jTcYrZNh76YRJQPyQuCYKIEfzFXuVQZ2VROa+/OpqrHuiLrKp5bgRi4z8OJCRwaQwxC3kSiJhEQeJcdhye5ye8Z/qkPK+g4wxBVWXB8+xfaETgI61qGHccuB7mpeJmoDPNNZjBrrA73iNA+jtDHFzo7ArOQOim9RSGpdLT+45TNVcW6OwzI8wO2C0LzbMCBZu2xE+p9FLmEZ8QN/KFJNy0V1nRyycQb949Hw2NsTRc66S8NnZJPqF8I2k8RhUY4X4EPPIkpxD5MZMyMW+nWa6nA472r4cKbYaWbKR1UddeqTKBI1krKKiqCeRumdcDe7U/035W1krAKaT2UaEzPUJJH958PCh2/6qg+3H3HHJR7nbrSpcDULvdfq0Kx2A8USVOgu1/WCCqAtBG6ioTYB/3yy9dBQhJOq/JuNMClDeNi7C9kVe8ENh6F9ibXk9Bj08dYP9ZUB/UxcQF/ftKYIwko8at0CMmwXhg3YXHMgEf3ZJLH+OLkpgS1HCi8/61yGsJ2NA4lwF7MY0WF0dV5cDKnAT9F+y5vjIdp8FkAX7og2rwYezIbGrN41LfN97hHYNWk/fWMHVzY6Gu9tMfljmdH9Tvgue1TWOI9F1mLG9D3jZjz1fH5atmyMUPLzsPefdvqOzLl2Pzd3nHObzp1N7odwSaS65thoKH2Pj/TBVPFUE4Q4KLPkhrt0MNg0bhTIIRnUFzWwl881A2kT0YcpVV0zif3v2ZFSboOs47SPXzpNfTrNe3Qy92lrG1bfvUuWlcqsTEqcd24q5M6xEfmh4Enx6XmFooXmCvxodeZrGVs/hNiWWTiBcmbdnMtZQwYamqcAyQe1x1+1zpWeqEN0qC2htZF3ibqSlnwzq23/KCbgzUsFLs++kW/ZwQptGzJOdLS0eJm3BJRYpkPmGSCxZ4YjEdnSEfLgEJjBHmuYGMk8QjLrshH7Nk8LkIyKNwjR4U6IrrEYMDGPAcltb/o2mHy0mFf0rm/E2XOdR5ZrY9L6KpjGKXcIjCKIgh4lsx29/BAm+TtaeeyPlLINryJdAt91u6BtpALdicldyqIijLotabWv0WzWUbyt9Nym6qXhxKD2TsewSIjGhAeLxm1RNBGqYBFy4lTLixZ4rmSx58yYNPsxW0kkVzJTcwdSwkzqaJemkQ+pHwmBuHhDAeUmpGe9j+awo05VwGLI7ikBEv9ilZM/RD4oEHaejHMYt5wAihsBWhf9IvC7i1cmh3BriDdrMSwT3wW5kPlluhSQvc9WMRuJQKiKXnJsCbDylL7cGtlL1aa/st6E5uiEKIQ5qmFAQnJIo9n/LFuaHFXnRUFrqfjwyT7DW7aLcsSLfHj1bZofEkEK7vJWmEM+5HXiQI/q3LBoFDHLGACOn6iev5S9jgrHf8ocp6ONXvEVTXUNQKdn7tmXGq33B8OyLIxuJP8UGggeBMrLxJC7pvyH80/w4z2NTl3CIbrLec2zL3bpaVc484bGL9WHM50opP/5jiFfrjnC3M1VXNItvUAG3x14ZbkzLZcCGB4CGTMkhoSHyXhYF8eGQcAa9M6D0S+vdFnhWwcwaiVihh55eHnSx5ZJQnHK9ylLqzl+UIuNdSnGca0QwMvqPyKoOq9TDPL1oK8RxEf+esHpoza3Mhrkx4gzrX2Sm+8wN0/hmCryGQPnMldUnARBiGQEIq/CU5ZIamB5EMQpd4IYmTAJd2RMR0K3ZuXjZtH3OXgo8GUOgj0P1SbgZbug/5OzNIWhcF5BvIllZMVhtY012IDXXyCUujMGU89ElAE5e47k+9qPhZ96KWfuMAX4IbxFiYIGJCer7L192CoiGPRALoFoAs240I25LaNudI0+oq9/bs3dLDOAdZAmrH/C+DeLZquOrMfdvr4jz8WxnyKw0xbo5139bMQWk9y67LWldDLuCEF01IDRvJ9hysPdzNCwlycm2jeo5H23+qmZzTND//AbEeOHbqMwAA&quot;"/>
    <we:property name="initialStateBookmark" value="&quot;H4sIAAAAAAAAA+1bbW/bNhD+K4GAoRvgDKTe1W+JmwxB6zRIshTDEBQUebLVypJBUWncwv99R0pu4sRvTZdEruNPEkUdnzvey0OK/maJtBxlbHzMhmC9tvaL4vOQyc871OpYedP2/v3b3t7p24/He70DbC5GKi3y0nr9zVJM9kFdpGXFMi0BG/+97Fgsy05YX98lLCuhY41AlkXOsvQr1J3xkZIVTDoWXI+yQjIt8kwxBVrsFXbHexyb/ungiIyr9ArOgKu69RRGhVTT+45V1lcG0uwzLcwM2C1yxdIcBeu22EuocBPHJR4hduhxQZhuL9O8nzUQb949H4+0HRRcq7i41haIP6F8LWkyQRUcwrwQWOgKRiH0IkeIWL+dpJmaDjg+uB5JtA7arJbWRV37hUw5jmSsIKEsG8jdIquG5upgpv2sqCSHU0jMo1ylaoySPux9PMx3/y6h+3H3HDJe7HarUhVDkLvdQSVzS2M8kQVOgul/lCOqHNBG8irlYB4Pii9dCQhJWK/JpNMClDeNi7DtiSuWc2y9C2yv35fQZ1MHOHgW1IdV3rigd18JjJF4XLsVekQTZ4fGXVgkYvDQLZnwICaURJSgho3OB9c8qwRgQ+1cGuzFNFpsHFUWQyOziecv2HN9ZTpWjckA/DAAWePD2BHp1JrHhbpvvKM7Bi2b99YwdX1joK7205+WOZ0f1O+CZZVJWIj0Xaotb0LeNGPPV8fFq3rIxQ8vOw959x8ozcuXE/27vOMc7nRqb/TrgWKCKZOh4CE2/j9TxVNFEM4QZ3wAwtjtSMGwVjgVoEWnUN+WHN88EnVkD0dMpuU0zqd3b9NcB13HegeJep70epr2B2boxc4yMbZtnzo3jUuVaJx6YibuSrf22Ej3IPj0uMDUQvECe9U+9DKLrZzF70osm0S80GnLZK6lhAlLVYljgNhnsjtgUs1SJ7yRAuT+2LjAm1ROORvWsYOWF3RtoJqVYt9Pt+hnQ5jGz5KcLw0dJXbMBOVJgBeOYNzxXb6Yjs6QD5uAAMchjmv7Iopjl9jODfmYJYPPRUAehWv0IUdXXI8YHMKQZbC0/vemHS6bCv+UzPm7LnOo88xsu25IExFGNmEQBqEfQci2YrZ/gAXeJmtPPZHzl0C05UugW+63dA20gVo4c1Zyq4qgKPJKbWr1WzSXbSh/Nym7rnpRIFwQkecSICKkPmHRmlWP+0mQ+IzblDjcjlxdNF/y4EsefJqtoJUsmkmxgaljIXHWTdRN/MALuevYUUCIwwJK9WgP239NgCaMCd+JwihwiBt5lKwZ+gFxwYUk8KLIiZjvEEJhK0L/ZFDkcGvl0O4McAftZiWCe+C3Mh8st0KdFpjtRdy3KeUQCdeOgdUfUpbagxkp+5VS5lvQndwQBhAFNEkocEZIGLkeZYtzQ4u9qFfkapCNNZPs17totyxIt8ePVtmh9iTgtufGSYgz7oVuyAn+1mWDwCAKHZ9wYXux7XpL2OCsd/wli2o01e8RVFeQVxJ2fu/rcco/cHwzIoja4k/xQaCGYDVW3qQF3XfkP5t/Ryls6nJukQ3WW85tmXvXy0qICRakCCInYLHPIxL6q7/tt9H/11yOtOLTP6Z4if44ZwtzdVUzyDY1QFv8teHWpDQbLsTnLHCE8GMaEM92Al88PDJ6wEodeo+E/n2epTnsnAGvJErY+e1hJ0seGeUJw6sMpe7spxkC7rcU55lCNEONr1dcpVC2Hub5RUshngMf7JxVI31mbS7ElQlvWGUqPcV3foLOP0Pw1QTSc2xBbeI7PAgCIAHl3pIcMkPT/VD4gU3cgESxj0s7wiO6FTs3L5u2j7lLwcZDyFUP1KAQm8GW7kP+wQySVHkO2QaypRWT1QbWdBdiTZ084iRhkDgs8IhPY5vY9i+9qPhV96KWfuMAT4DtR1iYIHS4cD2brbsFRQMW8hjQLQBZth0SZ0tq25wjTaur3Juzd0sP4xymMcgd/a8F/mzVcNWZ+7bXxXn4tzLkVxpiUh/rvq2ZhdL6hl0XlSpHjMMJy+uQGtWSzTlYc7ib5QJEc22ieo5H63/OWGYMtGgaZ7Bm/wbbf7szRrj0MwAA&quot;"/>
    <we:property name="isFiltersActionButtonVisible" value="true"/>
    <we:property name="reportEmbeddedTime" value="&quot;2023-06-13T21:43:09.406Z&quot;"/>
    <we:property name="creatorTenantId" value="&quot;8b30192e-1388-4ed6-8208-e35dd72ad2ad&quot;"/>
    <we:property name="creatorUserId" value="&quot;1003200195C83AA7&quot;"/>
    <we:property name="creatorSessionId" value="&quot;95c6da99-5cd1-444b-a1a5-f891f4de2ed3&quot;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</Template>
  <TotalTime>363</TotalTime>
  <Words>391</Words>
  <Application>Microsoft Office PowerPoint</Application>
  <PresentationFormat>Widescreen</PresentationFormat>
  <Paragraphs>99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Quire Sans Pro Light</vt:lpstr>
      <vt:lpstr>Tisa Offc Serif Pro</vt:lpstr>
      <vt:lpstr>Univers</vt:lpstr>
      <vt:lpstr>Wingdings</vt:lpstr>
      <vt:lpstr>Office Theme</vt:lpstr>
      <vt:lpstr>Telecommunication Churn Prediction</vt:lpstr>
      <vt:lpstr>Agenda:</vt:lpstr>
      <vt:lpstr>PowerPoint Presentation</vt:lpstr>
      <vt:lpstr>Dataset Terminology</vt:lpstr>
      <vt:lpstr>Process and Decision Making:</vt:lpstr>
      <vt:lpstr>Data Insights:</vt:lpstr>
      <vt:lpstr>Machine Learning :</vt:lpstr>
      <vt:lpstr>Implementation: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Telecommunication Churn Prediction</dc:title>
  <dc:creator>Aditya Parmar</dc:creator>
  <cp:lastModifiedBy>Aditya Parmar</cp:lastModifiedBy>
  <cp:revision>6</cp:revision>
  <dcterms:created xsi:type="dcterms:W3CDTF">2023-06-13T05:41:49Z</dcterms:created>
  <dcterms:modified xsi:type="dcterms:W3CDTF">2023-06-14T00:05:39Z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